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6" r:id="rId5"/>
    <p:sldId id="273" r:id="rId6"/>
    <p:sldId id="277" r:id="rId7"/>
    <p:sldId id="274" r:id="rId8"/>
    <p:sldId id="278" r:id="rId9"/>
    <p:sldId id="275" r:id="rId10"/>
    <p:sldId id="268" r:id="rId11"/>
    <p:sldId id="269" r:id="rId12"/>
    <p:sldId id="271" r:id="rId13"/>
    <p:sldId id="270" r:id="rId14"/>
    <p:sldId id="279" r:id="rId15"/>
    <p:sldId id="280" r:id="rId16"/>
    <p:sldId id="263" r:id="rId17"/>
    <p:sldId id="264" r:id="rId18"/>
    <p:sldId id="265" r:id="rId19"/>
    <p:sldId id="267"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45" d="100"/>
          <a:sy n="45" d="100"/>
        </p:scale>
        <p:origin x="-6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sr.wikipedia.org/wiki/%D0%94%D0%B0%D1%82%D0%BE%D1%82%D0%B5%D0%BA%D0%B0:Prince_Rastislav.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sr.wikipedia.org/wiki/%D0%94%D0%B0%D1%82%D0%BE%D1%82%D0%B5%D0%BA%D0%B0:San_clemente_fresco.jpg"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sr.wikipedia.org/wiki/%D0%94%D0%B0%D1%82%D0%BE%D1%82%D0%B5%D0%BA%D0%B0:Svatopluk_I.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r.wikipedia.org/wiki/%D0%94%D0%B0%D1%82%D0%BE%D1%82%D0%B5%D0%BA%D0%B0:Saint_Clement_of_Ohrid_(icon,_13th-14th_century).jpg"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to.jpg"/>
          <p:cNvPicPr>
            <a:picLocks noChangeAspect="1"/>
          </p:cNvPicPr>
          <p:nvPr/>
        </p:nvPicPr>
        <p:blipFill>
          <a:blip r:embed="rId2" cstate="print"/>
          <a:stretch>
            <a:fillRect/>
          </a:stretch>
        </p:blipFill>
        <p:spPr>
          <a:xfrm>
            <a:off x="0" y="0"/>
            <a:ext cx="9143999" cy="6858000"/>
          </a:xfrm>
          <a:prstGeom prst="rect">
            <a:avLst/>
          </a:prstGeom>
        </p:spPr>
      </p:pic>
      <p:sp>
        <p:nvSpPr>
          <p:cNvPr id="3" name="TextBox 2"/>
          <p:cNvSpPr txBox="1"/>
          <p:nvPr/>
        </p:nvSpPr>
        <p:spPr>
          <a:xfrm>
            <a:off x="1371600" y="381000"/>
            <a:ext cx="6477000" cy="4154984"/>
          </a:xfrm>
          <a:prstGeom prst="rect">
            <a:avLst/>
          </a:prstGeom>
          <a:noFill/>
        </p:spPr>
        <p:txBody>
          <a:bodyPr wrap="square" rtlCol="0">
            <a:spAutoFit/>
          </a:bodyPr>
          <a:lstStyle/>
          <a:p>
            <a:r>
              <a:rPr lang="sr-Cyrl-CS" sz="6600" b="1" i="1" dirty="0" err="1" smtClean="0">
                <a:ln w="1905">
                  <a:solidFill>
                    <a:srgbClr val="C00000"/>
                  </a:solidFill>
                </a:ln>
                <a:solidFill>
                  <a:srgbClr val="C00000"/>
                </a:solidFill>
                <a:effectLst>
                  <a:innerShdw blurRad="69850" dist="43180" dir="5400000">
                    <a:srgbClr val="000000">
                      <a:alpha val="65000"/>
                    </a:srgbClr>
                  </a:innerShdw>
                </a:effectLst>
                <a:latin typeface="Algerian" pitchFamily="82" charset="0"/>
              </a:rPr>
              <a:t>Великоморавска</a:t>
            </a:r>
            <a:r>
              <a:rPr lang="sr-Cyrl-CS" sz="6600" b="1" i="1" dirty="0" smtClean="0">
                <a:ln w="1905">
                  <a:solidFill>
                    <a:srgbClr val="C00000"/>
                  </a:solidFill>
                </a:ln>
                <a:solidFill>
                  <a:srgbClr val="C00000"/>
                </a:solidFill>
                <a:effectLst>
                  <a:innerShdw blurRad="69850" dist="43180" dir="5400000">
                    <a:srgbClr val="000000">
                      <a:alpha val="65000"/>
                    </a:srgbClr>
                  </a:innerShdw>
                </a:effectLst>
                <a:latin typeface="Algerian" pitchFamily="82" charset="0"/>
              </a:rPr>
              <a:t> кнежевина и старословенска писменост</a:t>
            </a:r>
            <a:endParaRPr lang="sr-Latn-CS" sz="6600" b="1" i="1" dirty="0">
              <a:ln w="1905">
                <a:solidFill>
                  <a:srgbClr val="C00000"/>
                </a:solidFill>
              </a:ln>
              <a:solidFill>
                <a:srgbClr val="C00000"/>
              </a:solidFill>
              <a:effectLst>
                <a:innerShdw blurRad="69850" dist="43180" dir="5400000">
                  <a:srgbClr val="000000">
                    <a:alpha val="65000"/>
                  </a:srgbClr>
                </a:innerShd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Хоризонтални пергамент 4"/>
          <p:cNvSpPr/>
          <p:nvPr/>
        </p:nvSpPr>
        <p:spPr>
          <a:xfrm>
            <a:off x="533400" y="0"/>
            <a:ext cx="8153400" cy="6629400"/>
          </a:xfrm>
          <a:prstGeom prst="horizontalScroll">
            <a:avLst/>
          </a:prstGeom>
          <a:blipFill>
            <a:blip r:embed="rId2" cstate="print"/>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sz="2000" b="1" dirty="0" smtClean="0">
                <a:ln w="1905">
                  <a:solidFill>
                    <a:schemeClr val="tx1"/>
                  </a:solidFill>
                </a:ln>
                <a:solidFill>
                  <a:schemeClr val="tx1"/>
                </a:solidFill>
                <a:effectLst>
                  <a:innerShdw blurRad="69850" dist="43180" dir="5400000">
                    <a:srgbClr val="000000">
                      <a:alpha val="65000"/>
                    </a:srgbClr>
                  </a:innerShdw>
                </a:effectLst>
              </a:rPr>
              <a:t>Моравски кнез Растислав је први словенски владар који је у потпуности схватио значај новог, моћног оружја, писане речи и књиге и то не само за духовно уздизање народа него и за политичку борбу. Владао је од  846. до 870. године. У другој половини 9. века Велика Моравска се налазила у вазалном положају према Франачкој империји, а немачко-латинско свештенство, које је имало духовну власт у земљи било је главни ослонац туђинској власти. Народу неразумљива латинска књига била је симбол доминације странаца. У таквим околностима моравски кнез се обратио владару друге велике силе тог доба, Византије, с молбом да му пошаље учене људе који ће словенском народу проповедати хришћанску науку не на туђем него на његовом сопственом језику. Византијски цар Михаило упућује у Моравску солунску браћу.</a:t>
            </a:r>
            <a:endParaRPr lang="sr-Latn-CS" sz="2000"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Слика 1" descr="Europeisk_Tyrkia_1914.jpg"/>
          <p:cNvPicPr>
            <a:picLocks noChangeAspect="1"/>
          </p:cNvPicPr>
          <p:nvPr/>
        </p:nvPicPr>
        <p:blipFill>
          <a:blip r:embed="rId3" cstate="print"/>
          <a:stretch>
            <a:fillRect/>
          </a:stretch>
        </p:blipFill>
        <p:spPr>
          <a:xfrm>
            <a:off x="0" y="0"/>
            <a:ext cx="4876800" cy="6858000"/>
          </a:xfrm>
          <a:prstGeom prst="rect">
            <a:avLst/>
          </a:prstGeom>
        </p:spPr>
      </p:pic>
      <p:sp>
        <p:nvSpPr>
          <p:cNvPr id="3" name="TextBox 2"/>
          <p:cNvSpPr txBox="1"/>
          <p:nvPr/>
        </p:nvSpPr>
        <p:spPr>
          <a:xfrm>
            <a:off x="1676400" y="2971800"/>
            <a:ext cx="990600" cy="461665"/>
          </a:xfrm>
          <a:prstGeom prst="rect">
            <a:avLst/>
          </a:prstGeom>
          <a:blipFill>
            <a:blip r:embed="rId4" cstate="print"/>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sz="2400" b="1" dirty="0" smtClean="0">
                <a:ln w="1905">
                  <a:solidFill>
                    <a:schemeClr val="tx1"/>
                  </a:solidFill>
                </a:ln>
                <a:solidFill>
                  <a:schemeClr val="tx1"/>
                </a:solidFill>
                <a:effectLst>
                  <a:innerShdw blurRad="69850" dist="43180" dir="5400000">
                    <a:srgbClr val="000000">
                      <a:alpha val="65000"/>
                    </a:srgbClr>
                  </a:innerShdw>
                </a:effectLst>
              </a:rPr>
              <a:t>Солун</a:t>
            </a:r>
            <a:r>
              <a:rPr lang="sr-Cyrl-CS" b="1" dirty="0" smtClean="0">
                <a:ln w="1905">
                  <a:solidFill>
                    <a:schemeClr val="tx1"/>
                  </a:solidFill>
                </a:ln>
                <a:solidFill>
                  <a:schemeClr val="tx1"/>
                </a:solidFill>
                <a:effectLst>
                  <a:innerShdw blurRad="69850" dist="43180" dir="5400000">
                    <a:srgbClr val="000000">
                      <a:alpha val="65000"/>
                    </a:srgbClr>
                  </a:innerShdw>
                </a:effectLst>
              </a:rPr>
              <a:t> </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5" name="TextBox 4"/>
          <p:cNvSpPr txBox="1"/>
          <p:nvPr/>
        </p:nvSpPr>
        <p:spPr>
          <a:xfrm>
            <a:off x="5029200" y="0"/>
            <a:ext cx="3962400" cy="7017306"/>
          </a:xfrm>
          <a:prstGeom prst="rect">
            <a:avLst/>
          </a:prstGeom>
          <a:noFill/>
        </p:spPr>
        <p:txBody>
          <a:bodyPr wrap="square" rtlCol="0">
            <a:spAutoFit/>
          </a:bodyPr>
          <a:lstStyle/>
          <a:p>
            <a:r>
              <a:rPr lang="sr-Cyrl-CS" b="1" dirty="0" smtClean="0">
                <a:ln w="1905">
                  <a:solidFill>
                    <a:schemeClr val="tx1">
                      <a:lumMod val="95000"/>
                      <a:lumOff val="5000"/>
                    </a:schemeClr>
                  </a:solidFill>
                </a:ln>
                <a:effectLst>
                  <a:innerShdw blurRad="69850" dist="43180" dir="5400000">
                    <a:srgbClr val="000000">
                      <a:alpha val="65000"/>
                    </a:srgbClr>
                  </a:innerShdw>
                </a:effectLst>
              </a:rPr>
              <a:t>Два учена Грка Константин (у калуђерству назван Ћирило) и Методије из свог родног града Солуна 863. године крећу да проповедају хришћанство и шире писменост међу Словенима. Добро су познавали језик словенског становништва (из различитих извора постоје подаци да је то  српски, бугарски или македонски језик) које је живело у околини Солуна и то постаје основица за стварање првог писаног словенског језика – старословенског. Први назив се сусреће као словенски језик у најстаријим грчким и латинским списима. Код </a:t>
            </a:r>
            <a:r>
              <a:rPr lang="sr-Cyrl-CS" b="1" dirty="0" err="1" smtClean="0">
                <a:ln w="1905">
                  <a:solidFill>
                    <a:schemeClr val="tx1">
                      <a:lumMod val="95000"/>
                      <a:lumOff val="5000"/>
                    </a:schemeClr>
                  </a:solidFill>
                </a:ln>
                <a:effectLst>
                  <a:innerShdw blurRad="69850" dist="43180" dir="5400000">
                    <a:srgbClr val="000000">
                      <a:alpha val="65000"/>
                    </a:srgbClr>
                  </a:innerShdw>
                </a:effectLst>
              </a:rPr>
              <a:t>Шлајхена</a:t>
            </a:r>
            <a:r>
              <a:rPr lang="sr-Cyrl-CS" b="1" dirty="0" smtClean="0">
                <a:ln w="1905">
                  <a:solidFill>
                    <a:schemeClr val="tx1">
                      <a:lumMod val="95000"/>
                      <a:lumOff val="5000"/>
                    </a:schemeClr>
                  </a:solidFill>
                </a:ln>
                <a:effectLst>
                  <a:innerShdw blurRad="69850" dist="43180" dir="5400000">
                    <a:srgbClr val="000000">
                      <a:alpha val="65000"/>
                    </a:srgbClr>
                  </a:innerShdw>
                </a:effectLst>
              </a:rPr>
              <a:t> је то </a:t>
            </a:r>
            <a:r>
              <a:rPr lang="sr-Cyrl-CS" b="1" dirty="0" err="1" smtClean="0">
                <a:ln w="1905">
                  <a:solidFill>
                    <a:schemeClr val="tx1">
                      <a:lumMod val="95000"/>
                      <a:lumOff val="5000"/>
                    </a:schemeClr>
                  </a:solidFill>
                </a:ln>
                <a:effectLst>
                  <a:innerShdw blurRad="69850" dist="43180" dir="5400000">
                    <a:srgbClr val="000000">
                      <a:alpha val="65000"/>
                    </a:srgbClr>
                  </a:innerShdw>
                </a:effectLst>
              </a:rPr>
              <a:t>алтбулгаришен</a:t>
            </a:r>
            <a:r>
              <a:rPr lang="sr-Cyrl-CS" b="1" dirty="0" smtClean="0">
                <a:ln w="1905">
                  <a:solidFill>
                    <a:schemeClr val="tx1">
                      <a:lumMod val="95000"/>
                      <a:lumOff val="5000"/>
                    </a:schemeClr>
                  </a:solidFill>
                </a:ln>
                <a:effectLst>
                  <a:innerShdw blurRad="69850" dist="43180" dir="5400000">
                    <a:srgbClr val="000000">
                      <a:alpha val="65000"/>
                    </a:srgbClr>
                  </a:innerShdw>
                </a:effectLst>
              </a:rPr>
              <a:t> (старобугарски), код Франца </a:t>
            </a:r>
            <a:r>
              <a:rPr lang="sr-Cyrl-CS" b="1" dirty="0" err="1" smtClean="0">
                <a:ln w="1905">
                  <a:solidFill>
                    <a:schemeClr val="tx1">
                      <a:lumMod val="95000"/>
                      <a:lumOff val="5000"/>
                    </a:schemeClr>
                  </a:solidFill>
                </a:ln>
                <a:effectLst>
                  <a:innerShdw blurRad="69850" dist="43180" dir="5400000">
                    <a:srgbClr val="000000">
                      <a:alpha val="65000"/>
                    </a:srgbClr>
                  </a:innerShdw>
                </a:effectLst>
              </a:rPr>
              <a:t>Миклошича</a:t>
            </a:r>
            <a:r>
              <a:rPr lang="sr-Cyrl-CS" b="1" dirty="0" smtClean="0">
                <a:ln w="1905">
                  <a:solidFill>
                    <a:schemeClr val="tx1">
                      <a:lumMod val="95000"/>
                      <a:lumOff val="5000"/>
                    </a:schemeClr>
                  </a:solidFill>
                </a:ln>
                <a:effectLst>
                  <a:innerShdw blurRad="69850" dist="43180" dir="5400000">
                    <a:srgbClr val="000000">
                      <a:alpha val="65000"/>
                    </a:srgbClr>
                  </a:innerShdw>
                </a:effectLst>
              </a:rPr>
              <a:t> </a:t>
            </a:r>
            <a:r>
              <a:rPr lang="sr-Cyrl-CS" b="1" dirty="0" err="1" smtClean="0">
                <a:ln w="1905">
                  <a:solidFill>
                    <a:schemeClr val="tx1">
                      <a:lumMod val="95000"/>
                      <a:lumOff val="5000"/>
                    </a:schemeClr>
                  </a:solidFill>
                </a:ln>
                <a:effectLst>
                  <a:innerShdw blurRad="69850" dist="43180" dir="5400000">
                    <a:srgbClr val="000000">
                      <a:alpha val="65000"/>
                    </a:srgbClr>
                  </a:innerShdw>
                </a:effectLst>
              </a:rPr>
              <a:t>старословеначки</a:t>
            </a:r>
            <a:r>
              <a:rPr lang="sr-Cyrl-CS" b="1" dirty="0" smtClean="0">
                <a:ln w="1905">
                  <a:solidFill>
                    <a:schemeClr val="tx1">
                      <a:lumMod val="95000"/>
                      <a:lumOff val="5000"/>
                    </a:schemeClr>
                  </a:solidFill>
                </a:ln>
                <a:effectLst>
                  <a:innerShdw blurRad="69850" dist="43180" dir="5400000">
                    <a:srgbClr val="000000">
                      <a:alpha val="65000"/>
                    </a:srgbClr>
                  </a:innerShdw>
                </a:effectLst>
              </a:rPr>
              <a:t> (схватање да је у основи старословенског словеначки  - услед задржавања Ћирила и Методија код Панонског кнеза </a:t>
            </a:r>
            <a:r>
              <a:rPr lang="sr-Cyrl-CS" b="1" dirty="0" err="1" smtClean="0">
                <a:ln w="1905">
                  <a:solidFill>
                    <a:schemeClr val="tx1">
                      <a:lumMod val="95000"/>
                      <a:lumOff val="5000"/>
                    </a:schemeClr>
                  </a:solidFill>
                </a:ln>
                <a:effectLst>
                  <a:innerShdw blurRad="69850" dist="43180" dir="5400000">
                    <a:srgbClr val="000000">
                      <a:alpha val="65000"/>
                    </a:srgbClr>
                  </a:innerShdw>
                </a:effectLst>
              </a:rPr>
              <a:t>Коцеља</a:t>
            </a:r>
            <a:r>
              <a:rPr lang="sr-Cyrl-CS" b="1" dirty="0" smtClean="0">
                <a:ln w="1905">
                  <a:solidFill>
                    <a:schemeClr val="tx1">
                      <a:lumMod val="95000"/>
                      <a:lumOff val="5000"/>
                    </a:schemeClr>
                  </a:solidFill>
                </a:ln>
                <a:effectLst>
                  <a:innerShdw blurRad="69850" dist="43180" dir="5400000">
                    <a:srgbClr val="000000">
                      <a:alpha val="65000"/>
                    </a:srgbClr>
                  </a:innerShdw>
                </a:effectLst>
              </a:rPr>
              <a:t>). Све док Рус </a:t>
            </a:r>
            <a:r>
              <a:rPr lang="sr-Cyrl-CS" b="1" dirty="0" err="1" smtClean="0">
                <a:ln w="1905">
                  <a:solidFill>
                    <a:schemeClr val="tx1">
                      <a:lumMod val="95000"/>
                      <a:lumOff val="5000"/>
                    </a:schemeClr>
                  </a:solidFill>
                </a:ln>
                <a:effectLst>
                  <a:innerShdw blurRad="69850" dist="43180" dir="5400000">
                    <a:srgbClr val="000000">
                      <a:alpha val="65000"/>
                    </a:srgbClr>
                  </a:innerShdw>
                </a:effectLst>
              </a:rPr>
              <a:t>Фортунатов</a:t>
            </a:r>
            <a:r>
              <a:rPr lang="sr-Cyrl-CS" b="1" dirty="0" smtClean="0">
                <a:ln w="1905">
                  <a:solidFill>
                    <a:schemeClr val="tx1">
                      <a:lumMod val="95000"/>
                      <a:lumOff val="5000"/>
                    </a:schemeClr>
                  </a:solidFill>
                </a:ln>
                <a:effectLst>
                  <a:innerShdw blurRad="69850" dist="43180" dir="5400000">
                    <a:srgbClr val="000000">
                      <a:alpha val="65000"/>
                    </a:srgbClr>
                  </a:innerShdw>
                </a:effectLst>
              </a:rPr>
              <a:t> није говорио о старословенском.</a:t>
            </a:r>
            <a:endParaRPr lang="sr-Latn-CS" b="1" dirty="0">
              <a:ln w="1905">
                <a:solidFill>
                  <a:schemeClr val="tx1">
                    <a:lumMod val="95000"/>
                    <a:lumOff val="5000"/>
                  </a:schemeClr>
                </a:solidFill>
              </a:ln>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Слика 1" descr="ikona-cirilo-i-metodije.jpg"/>
          <p:cNvPicPr>
            <a:picLocks noChangeAspect="1"/>
          </p:cNvPicPr>
          <p:nvPr/>
        </p:nvPicPr>
        <p:blipFill>
          <a:blip r:embed="rId3" cstate="print"/>
          <a:stretch>
            <a:fillRect/>
          </a:stretch>
        </p:blipFill>
        <p:spPr>
          <a:xfrm>
            <a:off x="0" y="0"/>
            <a:ext cx="2438400"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2667000" y="228600"/>
            <a:ext cx="6172200" cy="5632311"/>
          </a:xfrm>
          <a:prstGeom prst="rect">
            <a:avLst/>
          </a:prstGeom>
          <a:blipFill>
            <a:blip r:embed="rId2" cstate="print"/>
            <a:tile tx="0" ty="0" sx="100000" sy="100000" flip="none" algn="tl"/>
          </a:blip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Константин (Ћирило) припадао је интелектуалној елити византијске престонице. Стекао је највеће образовање до којег се тада могло доћи. На високој школи у Цариграду студирао је богословске науке и преводио је Хомера и друге античке писце и филозофе. По завршетку студија радио је једно време као библиотекар патријаршијске библиотеке у Светој Софији, а затим је предавао филозофију у истој школи где је и студирао. Био је и врстан филолог. Познавао је, поред грчког и словенског језика, и многе оријенталне језике и њихова писма. Због тога је слат међу друге народе у значајне верске и политичке мисије. Долазак међу Словене био је његова трећа мисија. Он је пре доласка у Моравску створио словенску азбуку и почео да  преводи на словенски језик “Јеванђеље” као и </a:t>
            </a:r>
            <a:r>
              <a:rPr lang="sr-Cyrl-CS" b="1" dirty="0" err="1" smtClean="0">
                <a:ln w="1905">
                  <a:solidFill>
                    <a:schemeClr val="tx1"/>
                  </a:solidFill>
                </a:ln>
                <a:solidFill>
                  <a:schemeClr val="tx1"/>
                </a:solidFill>
                <a:effectLst>
                  <a:innerShdw blurRad="69850" dist="43180" dir="5400000">
                    <a:srgbClr val="000000">
                      <a:alpha val="65000"/>
                    </a:srgbClr>
                  </a:innerShdw>
                </a:effectLst>
              </a:rPr>
              <a:t>богослужне</a:t>
            </a:r>
            <a:r>
              <a:rPr lang="sr-Cyrl-CS" b="1" dirty="0" smtClean="0">
                <a:ln w="1905">
                  <a:solidFill>
                    <a:schemeClr val="tx1"/>
                  </a:solidFill>
                </a:ln>
                <a:solidFill>
                  <a:schemeClr val="tx1"/>
                </a:solidFill>
                <a:effectLst>
                  <a:innerShdw blurRad="69850" dist="43180" dir="5400000">
                    <a:srgbClr val="000000">
                      <a:alpha val="65000"/>
                    </a:srgbClr>
                  </a:innerShdw>
                </a:effectLst>
              </a:rPr>
              <a:t> књиге са грчког језика. У тим преводима створен је  и први словенски књижевни језик. Константин је умро 869. године у Риму, где је заједно са својим братом дошао да код папе оправда своју делатност. Непосредно пред смрт се закалуђерио примивши монашко име </a:t>
            </a:r>
            <a:r>
              <a:rPr lang="sr-Cyrl-CS" b="1" dirty="0" err="1" smtClean="0">
                <a:ln w="1905">
                  <a:solidFill>
                    <a:schemeClr val="tx1"/>
                  </a:solidFill>
                </a:ln>
                <a:solidFill>
                  <a:schemeClr val="tx1"/>
                </a:solidFill>
                <a:effectLst>
                  <a:innerShdw blurRad="69850" dist="43180" dir="5400000">
                    <a:srgbClr val="000000">
                      <a:alpha val="65000"/>
                    </a:srgbClr>
                  </a:innerShdw>
                </a:effectLst>
              </a:rPr>
              <a:t>Кирил</a:t>
            </a:r>
            <a:r>
              <a:rPr lang="sr-Cyrl-CS" b="1" dirty="0" smtClean="0">
                <a:ln w="1905">
                  <a:solidFill>
                    <a:schemeClr val="tx1"/>
                  </a:solidFill>
                </a:ln>
                <a:solidFill>
                  <a:schemeClr val="tx1"/>
                </a:solidFill>
                <a:effectLst>
                  <a:innerShdw blurRad="69850" dist="43180" dir="5400000">
                    <a:srgbClr val="000000">
                      <a:alpha val="65000"/>
                    </a:srgbClr>
                  </a:innerShdw>
                </a:effectLst>
              </a:rPr>
              <a:t> (Ћирило).  </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Слика 2" descr="metodije.jpg"/>
          <p:cNvPicPr>
            <a:picLocks noChangeAspect="1"/>
          </p:cNvPicPr>
          <p:nvPr/>
        </p:nvPicPr>
        <p:blipFill>
          <a:blip r:embed="rId3" cstate="print"/>
          <a:stretch>
            <a:fillRect/>
          </a:stretch>
        </p:blipFill>
        <p:spPr>
          <a:xfrm>
            <a:off x="6472646" y="1"/>
            <a:ext cx="2671354" cy="6857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228600" y="152400"/>
            <a:ext cx="6019800" cy="3970318"/>
          </a:xfrm>
          <a:prstGeom prst="rect">
            <a:avLst/>
          </a:prstGeom>
          <a:blipFill>
            <a:blip r:embed="rId2" cstate="print"/>
            <a:tile tx="0" ty="0" sx="100000" sy="100000" flip="none" algn="tl"/>
          </a:blip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Старији брат Методије пре одласка у Моравску био је једно време византијски намесник у некој словенској области, а затим се замонашио и постао игуман манастира.  Методије – човек практична духа, енергичан, истрајан, добар организатор. </a:t>
            </a:r>
            <a:r>
              <a:rPr lang="sr-Cyrl-CS" b="1" dirty="0" err="1" smtClean="0">
                <a:ln w="1905">
                  <a:solidFill>
                    <a:schemeClr val="tx1"/>
                  </a:solidFill>
                </a:ln>
                <a:solidFill>
                  <a:schemeClr val="tx1"/>
                </a:solidFill>
                <a:effectLst>
                  <a:innerShdw blurRad="69850" dist="43180" dir="5400000">
                    <a:srgbClr val="000000">
                      <a:alpha val="65000"/>
                    </a:srgbClr>
                  </a:innerShdw>
                </a:effectLst>
              </a:rPr>
              <a:t>Методијева</a:t>
            </a:r>
            <a:r>
              <a:rPr lang="sr-Cyrl-CS" b="1" dirty="0" smtClean="0">
                <a:ln w="1905">
                  <a:solidFill>
                    <a:schemeClr val="tx1"/>
                  </a:solidFill>
                </a:ln>
                <a:solidFill>
                  <a:schemeClr val="tx1"/>
                </a:solidFill>
                <a:effectLst>
                  <a:innerShdw blurRad="69850" dist="43180" dir="5400000">
                    <a:srgbClr val="000000">
                      <a:alpha val="65000"/>
                    </a:srgbClr>
                  </a:innerShdw>
                </a:effectLst>
              </a:rPr>
              <a:t> улога долази до пуног израза после </a:t>
            </a:r>
            <a:r>
              <a:rPr lang="sr-Cyrl-CS" b="1" dirty="0" err="1" smtClean="0">
                <a:ln w="1905">
                  <a:solidFill>
                    <a:schemeClr val="tx1"/>
                  </a:solidFill>
                </a:ln>
                <a:solidFill>
                  <a:schemeClr val="tx1"/>
                </a:solidFill>
                <a:effectLst>
                  <a:innerShdw blurRad="69850" dist="43180" dir="5400000">
                    <a:srgbClr val="000000">
                      <a:alpha val="65000"/>
                    </a:srgbClr>
                  </a:innerShdw>
                </a:effectLst>
              </a:rPr>
              <a:t>Ћирилове</a:t>
            </a:r>
            <a:r>
              <a:rPr lang="sr-Cyrl-CS" b="1" dirty="0" smtClean="0">
                <a:ln w="1905">
                  <a:solidFill>
                    <a:schemeClr val="tx1"/>
                  </a:solidFill>
                </a:ln>
                <a:solidFill>
                  <a:schemeClr val="tx1"/>
                </a:solidFill>
                <a:effectLst>
                  <a:innerShdw blurRad="69850" dist="43180" dir="5400000">
                    <a:srgbClr val="000000">
                      <a:alpha val="65000"/>
                    </a:srgbClr>
                  </a:innerShdw>
                </a:effectLst>
              </a:rPr>
              <a:t> смрти, када је у најтежим приликама требало наставити и проширити започети посао. Противници словенске књиге трудили су се свим силама да у корену затру започето дело. Резултат тога је боравак  у тамници три године када је одведен из Паноније у Немачку. Методије као први словенски архиепископ на подручју Моравске и Паноније добија могућност за увођење словенске службе (од римског папе) и тиме даје допринос на црквеном плану. </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pic>
        <p:nvPicPr>
          <p:cNvPr id="5" name="Слика 4" descr="Cirilo i Metodije sire hriscanstvo.jpg"/>
          <p:cNvPicPr>
            <a:picLocks noChangeAspect="1"/>
          </p:cNvPicPr>
          <p:nvPr/>
        </p:nvPicPr>
        <p:blipFill>
          <a:blip r:embed="rId4" cstate="print"/>
          <a:stretch>
            <a:fillRect/>
          </a:stretch>
        </p:blipFill>
        <p:spPr>
          <a:xfrm>
            <a:off x="0" y="4267200"/>
            <a:ext cx="6477000" cy="2590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52" name="Picture 4" descr="https://bits.wikimedia.org/static-1.22wmf3/skins/common/images/magnify-clip.png">
            <a:hlinkClick r:id="rId3" tooltip="увећај"/>
          </p:cNvPr>
          <p:cNvPicPr>
            <a:picLocks noChangeAspect="1" noChangeArrowheads="1"/>
          </p:cNvPicPr>
          <p:nvPr/>
        </p:nvPicPr>
        <p:blipFill>
          <a:blip r:embed="rId4" cstate="print"/>
          <a:srcRect/>
          <a:stretch>
            <a:fillRect/>
          </a:stretch>
        </p:blipFill>
        <p:spPr bwMode="auto">
          <a:xfrm>
            <a:off x="28575" y="-814388"/>
            <a:ext cx="142875" cy="104775"/>
          </a:xfrm>
          <a:prstGeom prst="rect">
            <a:avLst/>
          </a:prstGeom>
          <a:noFill/>
        </p:spPr>
      </p:pic>
      <p:sp>
        <p:nvSpPr>
          <p:cNvPr id="8" name="Rectangle 2"/>
          <p:cNvSpPr>
            <a:spLocks noChangeArrowheads="1"/>
          </p:cNvSpPr>
          <p:nvPr/>
        </p:nvSpPr>
        <p:spPr bwMode="auto">
          <a:xfrm>
            <a:off x="0" y="0"/>
            <a:ext cx="9144000" cy="311593"/>
          </a:xfrm>
          <a:prstGeom prst="rect">
            <a:avLst/>
          </a:prstGeom>
          <a:noFill/>
          <a:ln w="9525">
            <a:noFill/>
            <a:miter lim="800000"/>
            <a:headEnd/>
            <a:tailEnd/>
          </a:ln>
          <a:effectLst/>
        </p:spPr>
        <p:txBody>
          <a:bodyPr vert="horz" wrap="square" lIns="0" tIns="0" rIns="0" bIns="952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CS" sz="1400" b="1" i="0" u="none" strike="noStrike" normalizeH="0" baseline="0" dirty="0" smtClean="0">
                <a:ln w="1905">
                  <a:solidFill>
                    <a:schemeClr val="tx1"/>
                  </a:solidFill>
                </a:ln>
                <a:effectLst>
                  <a:innerShdw blurRad="69850" dist="43180" dir="5400000">
                    <a:srgbClr val="000000">
                      <a:alpha val="65000"/>
                    </a:srgbClr>
                  </a:innerShdw>
                </a:effectLst>
                <a:latin typeface="Arial" charset="0"/>
                <a:cs typeface="Arial" charset="0"/>
                <a:hlinkClick r:id="rId5"/>
              </a:rPr>
              <a:t>  </a:t>
            </a:r>
            <a:endParaRPr kumimoji="0" lang="sr-Latn-CS" sz="1400" b="1" i="0" u="none" strike="noStrike" normalizeH="0" baseline="0" dirty="0" smtClean="0">
              <a:ln w="1905">
                <a:solidFill>
                  <a:schemeClr val="tx1"/>
                </a:solidFill>
              </a:ln>
              <a:effectLst>
                <a:innerShdw blurRad="69850" dist="43180" dir="5400000">
                  <a:srgbClr val="000000">
                    <a:alpha val="65000"/>
                  </a:srgbClr>
                </a:innerShdw>
              </a:effectLst>
              <a:latin typeface="Arial" charset="0"/>
              <a:cs typeface="Arial" charset="0"/>
            </a:endParaRPr>
          </a:p>
        </p:txBody>
      </p:sp>
      <p:pic>
        <p:nvPicPr>
          <p:cNvPr id="9" name="Слика 8" descr="cirilo i metodije.jpg"/>
          <p:cNvPicPr>
            <a:picLocks noChangeAspect="1"/>
          </p:cNvPicPr>
          <p:nvPr/>
        </p:nvPicPr>
        <p:blipFill>
          <a:blip r:embed="rId6" cstate="print"/>
          <a:stretch>
            <a:fillRect/>
          </a:stretch>
        </p:blipFill>
        <p:spPr>
          <a:xfrm>
            <a:off x="0" y="0"/>
            <a:ext cx="9144000" cy="6857999"/>
          </a:xfrm>
          <a:prstGeom prst="rect">
            <a:avLst/>
          </a:prstGeom>
        </p:spPr>
      </p:pic>
      <p:sp>
        <p:nvSpPr>
          <p:cNvPr id="10" name="Правоугаоник 9"/>
          <p:cNvSpPr/>
          <p:nvPr/>
        </p:nvSpPr>
        <p:spPr>
          <a:xfrm>
            <a:off x="0" y="0"/>
            <a:ext cx="9144000" cy="6309420"/>
          </a:xfrm>
          <a:prstGeom prst="rect">
            <a:avLst/>
          </a:prstGeom>
        </p:spPr>
        <p:txBody>
          <a:bodyPr wrap="square">
            <a:spAutoFit/>
          </a:bodyPr>
          <a:lstStyle/>
          <a:p>
            <a:pPr lvl="0" fontAlgn="base">
              <a:spcBef>
                <a:spcPct val="0"/>
              </a:spcBef>
              <a:spcAft>
                <a:spcPct val="0"/>
              </a:spcAft>
            </a:pPr>
            <a:r>
              <a:rPr lang="sr-Latn-CS" sz="2800" b="1" i="1" dirty="0" smtClean="0">
                <a:ln w="1905">
                  <a:solidFill>
                    <a:srgbClr val="C00000"/>
                  </a:solidFill>
                </a:ln>
                <a:solidFill>
                  <a:schemeClr val="bg1"/>
                </a:solidFill>
                <a:effectLst>
                  <a:innerShdw blurRad="69850" dist="43180" dir="5400000">
                    <a:srgbClr val="000000">
                      <a:alpha val="65000"/>
                    </a:srgbClr>
                  </a:innerShdw>
                </a:effectLst>
                <a:latin typeface="Arial" charset="0"/>
              </a:rPr>
              <a:t>Први боравак</a:t>
            </a:r>
            <a:r>
              <a:rPr lang="sr-Cyrl-CS" sz="2800" b="1" i="1" dirty="0" smtClean="0">
                <a:ln w="1905">
                  <a:solidFill>
                    <a:srgbClr val="C00000"/>
                  </a:solidFill>
                </a:ln>
                <a:solidFill>
                  <a:schemeClr val="bg1"/>
                </a:solidFill>
                <a:effectLst>
                  <a:innerShdw blurRad="69850" dist="43180" dir="5400000">
                    <a:srgbClr val="000000">
                      <a:alpha val="65000"/>
                    </a:srgbClr>
                  </a:innerShdw>
                </a:effectLst>
                <a:latin typeface="Arial" charset="0"/>
              </a:rPr>
              <a:t>  у</a:t>
            </a:r>
            <a:r>
              <a:rPr lang="sr-Latn-CS" sz="2800" b="1" i="1" dirty="0" smtClean="0">
                <a:ln w="1905">
                  <a:solidFill>
                    <a:srgbClr val="C00000"/>
                  </a:solidFill>
                </a:ln>
                <a:solidFill>
                  <a:schemeClr val="bg1"/>
                </a:solidFill>
                <a:effectLst>
                  <a:innerShdw blurRad="69850" dist="43180" dir="5400000">
                    <a:srgbClr val="000000">
                      <a:alpha val="65000"/>
                    </a:srgbClr>
                  </a:innerShdw>
                </a:effectLst>
                <a:latin typeface="Arial" charset="0"/>
              </a:rPr>
              <a:t> Моравској (863—867)</a:t>
            </a:r>
          </a:p>
          <a:p>
            <a:pPr lvl="0" eaLnBrk="0" fontAlgn="base" hangingPunct="0">
              <a:spcBef>
                <a:spcPct val="0"/>
              </a:spcBef>
              <a:spcAft>
                <a:spcPct val="0"/>
              </a:spcAft>
            </a:pPr>
            <a:r>
              <a:rPr lang="sr-Latn-CS" sz="1600"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hlinkClick r:id="rId3"/>
              </a:rPr>
              <a:t>  </a:t>
            </a:r>
            <a:endParaRPr lang="sr-Latn-CS" sz="1600"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endParaRPr>
          </a:p>
          <a:p>
            <a:pPr lvl="0" eaLnBrk="0" fontAlgn="base" hangingPunct="0">
              <a:spcBef>
                <a:spcPct val="0"/>
              </a:spcBef>
              <a:spcAft>
                <a:spcPct val="0"/>
              </a:spcAft>
            </a:pPr>
            <a:r>
              <a:rPr lang="sr-Latn-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Миха</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и</a:t>
            </a:r>
            <a:r>
              <a:rPr lang="sr-Latn-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ло</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је </a:t>
            </a:r>
            <a:r>
              <a:rPr lang="sr-Latn-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одреаговао</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на </a:t>
            </a:r>
            <a:r>
              <a:rPr lang="sr-Cyrl-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Растислављев</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позив</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и са још не у потпуности преведеним црквеним књигама послао је Солунску браћу. Растислав их је примио и дао им људе за ученике, тако да су они отпочели обучавање локалних Словена за будуће свештенике, паралелно са радом на превођењу преосталих црквених књига. Међутим већ наредне године Лудвиг Немачки</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напада Растислава, успева да га савлада и примора на обнову вазалних основа. Истовремено је дошло до сукоба германског клера са једне и Солунске браће са друге стране око употребе словенског језика у богослужењу </a:t>
            </a:r>
            <a:r>
              <a:rPr lang="sr-Latn-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кој</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и</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су Германи сматрали </a:t>
            </a:r>
            <a:r>
              <a:rPr lang="sr-Latn-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јеретичк</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и</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м, јер словенски језик није био један од три света </a:t>
            </a:r>
            <a:r>
              <a:rPr lang="sr-Latn-CS" b="1" i="1" dirty="0" err="1"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богослужбена</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језика (хебрејски, грчки и латински). Иако је сукоб званично био око употребе словенског језика у богослужењу, његова права позадина била је чињеница да су Константин и Методије стварали националну црквену организацију која би била независна од германских црквених организација под чијим јурисдикцијама су се до тада ти простори налазили. Уколико би таква црквена организација заживела, германски клер би</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остао без дела прихода, а краљу Источне Франачке би додатно био отежан покушај да овлада Словенима. Пошто нису успели да сузбију деловање Солунске браће, германски свештеници су послали папи притужбу против њиховог деловања, после чега је папа затражио од њих двојице да дођу у</a:t>
            </a:r>
            <a:r>
              <a:rPr lang="sr-Cyrl-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 </a:t>
            </a:r>
            <a:r>
              <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cs typeface="Arial" charset="0"/>
              </a:rPr>
              <a:t>Рим и оправдају своје деловање.</a:t>
            </a:r>
            <a:endParaRPr lang="sr-Latn-CS" b="1" i="1" dirty="0" smtClean="0">
              <a:ln w="1905">
                <a:solidFill>
                  <a:srgbClr val="C00000"/>
                </a:solidFill>
              </a:ln>
              <a:solidFill>
                <a:schemeClr val="bg1"/>
              </a:solidFill>
              <a:effectLst>
                <a:innerShdw blurRad="69850" dist="43180" dir="5400000">
                  <a:srgbClr val="000000">
                    <a:alpha val="65000"/>
                  </a:srgbClr>
                </a:inn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7" name="Picture 3" descr="https://bits.wikimedia.org/static-1.22wmf3/skins/common/images/magnify-clip.png">
            <a:hlinkClick r:id="rId3" tooltip="увећај"/>
          </p:cNvPr>
          <p:cNvPicPr>
            <a:picLocks noChangeAspect="1" noChangeArrowheads="1"/>
          </p:cNvPicPr>
          <p:nvPr/>
        </p:nvPicPr>
        <p:blipFill>
          <a:blip r:embed="rId4" cstate="print"/>
          <a:srcRect/>
          <a:stretch>
            <a:fillRect/>
          </a:stretch>
        </p:blipFill>
        <p:spPr bwMode="auto">
          <a:xfrm>
            <a:off x="28575" y="-479425"/>
            <a:ext cx="142875" cy="104775"/>
          </a:xfrm>
          <a:prstGeom prst="rect">
            <a:avLst/>
          </a:prstGeom>
          <a:noFill/>
        </p:spPr>
      </p:pic>
      <p:pic>
        <p:nvPicPr>
          <p:cNvPr id="6" name="Слика 5" descr="Sveti-Cirilo-i-Metodije.gif"/>
          <p:cNvPicPr>
            <a:picLocks noChangeAspect="1"/>
          </p:cNvPicPr>
          <p:nvPr/>
        </p:nvPicPr>
        <p:blipFill>
          <a:blip r:embed="rId5" cstate="print"/>
          <a:stretch>
            <a:fillRect/>
          </a:stretch>
        </p:blipFill>
        <p:spPr>
          <a:xfrm>
            <a:off x="0" y="0"/>
            <a:ext cx="9144000" cy="6858000"/>
          </a:xfrm>
          <a:prstGeom prst="rect">
            <a:avLst/>
          </a:prstGeom>
        </p:spPr>
      </p:pic>
      <p:sp>
        <p:nvSpPr>
          <p:cNvPr id="7" name="Правоугаоник 6"/>
          <p:cNvSpPr/>
          <p:nvPr/>
        </p:nvSpPr>
        <p:spPr>
          <a:xfrm>
            <a:off x="0" y="0"/>
            <a:ext cx="9144000" cy="5909310"/>
          </a:xfrm>
          <a:prstGeom prst="rect">
            <a:avLst/>
          </a:prstGeom>
        </p:spPr>
        <p:txBody>
          <a:bodyPr wrap="square">
            <a:spAutoFit/>
          </a:bodyPr>
          <a:lstStyle/>
          <a:p>
            <a:pPr lvl="0" fontAlgn="base">
              <a:spcBef>
                <a:spcPct val="0"/>
              </a:spcBef>
              <a:spcAft>
                <a:spcPct val="0"/>
              </a:spcAft>
            </a:pPr>
            <a:r>
              <a:rPr lang="sr-Latn-CS" sz="2800" b="1" i="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Други</a:t>
            </a:r>
            <a:r>
              <a:rPr lang="sr-Latn-CS" sz="2800"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r>
              <a:rPr lang="sr-Latn-CS" sz="2800" b="1" i="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боравак</a:t>
            </a:r>
            <a:r>
              <a:rPr lang="sr-Cyrl-CS" sz="2800" b="1" i="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у</a:t>
            </a:r>
            <a:r>
              <a:rPr lang="sr-Latn-CS" sz="2800" b="1" i="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Моравској (870—880)</a:t>
            </a:r>
          </a:p>
          <a:p>
            <a:pPr lvl="0" eaLnBrk="0" fontAlgn="base" hangingPunct="0">
              <a:spcBef>
                <a:spcPct val="0"/>
              </a:spcBef>
              <a:spcAft>
                <a:spcPct val="0"/>
              </a:spcAft>
            </a:pPr>
            <a:r>
              <a:rPr lang="sr-Latn-CS" sz="2800"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hlinkClick r:id="rId3"/>
              </a:rPr>
              <a:t>  </a:t>
            </a:r>
            <a:endParaRPr lang="sr-Latn-CS" sz="2800"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endParaRPr>
          </a:p>
          <a:p>
            <a:pPr lvl="0" eaLnBrk="0" fontAlgn="base" hangingPunct="0">
              <a:spcBef>
                <a:spcPct val="0"/>
              </a:spcBef>
              <a:spcAft>
                <a:spcPct val="0"/>
              </a:spcAft>
            </a:pPr>
            <a:r>
              <a:rPr lang="sr-Latn-CS" sz="1600"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p>
          <a:p>
            <a:pPr lvl="0" eaLnBrk="0" fontAlgn="base" hangingPunct="0">
              <a:spcBef>
                <a:spcPct val="0"/>
              </a:spcBef>
              <a:spcAft>
                <a:spcPct val="0"/>
              </a:spcAft>
            </a:pP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Додатна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отежавајућа</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околност лежала је у чињеници да је Растислава у међувремену</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његов нећак </a:t>
            </a:r>
            <a:r>
              <a:rPr lang="sr-Cyrl-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Сватоплук</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збацио</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са власти, уз помоћ</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Лудвига Немачког</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Германски клер није седео скрштених руку и након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Методијевог</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доласка у Моравску, они организују сабор на коме је његово деловање осуђено као јерес, а </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Методије</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као јеретик је ухапшен и затворен </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у</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Регензбург</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Након две и по` године тамновања он бива ослобођен на инсистирање папе Јована VIII, после чега одлази у панонску кнежевину. Међутим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Коцељ</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је умро 872. године, а германски феудалци су већ 873. године овладали њом, тако да се Методије поново враћа у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Великоморавску</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кнежевину.</a:t>
            </a:r>
            <a:endPar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endParaRPr>
          </a:p>
          <a:p>
            <a:pPr lvl="0" eaLnBrk="0" fontAlgn="base" hangingPunct="0">
              <a:spcBef>
                <a:spcPct val="0"/>
              </a:spcBef>
              <a:spcAft>
                <a:spcPct val="0"/>
              </a:spcAft>
            </a:pP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Он је у њој наставио своје деловање, сада уз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Сватоплукову</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подршку, пошто је кнез прогласио практично независност и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портерао</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германск</a:t>
            </a:r>
            <a:r>
              <a:rPr lang="sr-Cyrl-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ог</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клер</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а</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из своје државе, тако да је Методије без већих проблема управљао својом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архиепископијом</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у периоду од 873. до 879. године. Међутим он је и даље био у сукобу са германским клером око јурисдикције његове архиепископије</a:t>
            </a:r>
            <a:r>
              <a:rPr lang="sr-Cyrl-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Ове расправе и сталне притужбе германског клера покрећу и папу Хадријана који позива Методија у Рим да оправда своје деловање, тако да се 880. године Методије поново упућује у Рим, преко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Печуја</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 Нина и </a:t>
            </a:r>
            <a:r>
              <a:rPr lang="sr-Latn-CS" b="1" dirty="0" err="1"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Анконе</a:t>
            </a:r>
            <a:r>
              <a:rPr lang="sr-Latn-CS" b="1" dirty="0" smtClean="0">
                <a:ln w="1905">
                  <a:solidFill>
                    <a:schemeClr val="tx1"/>
                  </a:solidFill>
                </a:ln>
                <a:solidFill>
                  <a:schemeClr val="bg1"/>
                </a:solidFill>
                <a:effectLst>
                  <a:innerShdw blurRad="69850" dist="43180" dir="5400000">
                    <a:srgbClr val="000000">
                      <a:alpha val="65000"/>
                    </a:srgbClr>
                  </a:innerShdw>
                </a:effectLst>
                <a:latin typeface="Arial" charset="0"/>
                <a:cs typeface="Arial"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2400" y="228600"/>
            <a:ext cx="4572000" cy="4247317"/>
          </a:xfrm>
          <a:prstGeom prst="rect">
            <a:avLst/>
          </a:prstGeom>
          <a:noFill/>
        </p:spPr>
        <p:txBody>
          <a:bodyPr wrap="square" rtlCol="0">
            <a:spAutoFit/>
          </a:bodyPr>
          <a:lstStyle/>
          <a:p>
            <a:r>
              <a:rPr lang="sr-Cyrl-CS" b="1" dirty="0" smtClean="0">
                <a:ln w="1905">
                  <a:solidFill>
                    <a:srgbClr val="C00000"/>
                  </a:solidFill>
                </a:ln>
                <a:solidFill>
                  <a:srgbClr val="C00000"/>
                </a:solidFill>
                <a:effectLst>
                  <a:innerShdw blurRad="69850" dist="43180" dir="5400000">
                    <a:srgbClr val="000000">
                      <a:alpha val="65000"/>
                    </a:srgbClr>
                  </a:innerShdw>
                </a:effectLst>
              </a:rPr>
              <a:t>Прво писмо код Словена постаје глагољица (настала од грчке минускуле која је имала мала слова, то је био брзопис), а за словенске гласове узети су гласови из јеврејског, арапског, </a:t>
            </a:r>
            <a:r>
              <a:rPr lang="sr-Cyrl-CS" b="1" dirty="0" err="1" smtClean="0">
                <a:ln w="1905">
                  <a:solidFill>
                    <a:srgbClr val="C00000"/>
                  </a:solidFill>
                </a:ln>
                <a:solidFill>
                  <a:srgbClr val="C00000"/>
                </a:solidFill>
                <a:effectLst>
                  <a:innerShdw blurRad="69850" dist="43180" dir="5400000">
                    <a:srgbClr val="000000">
                      <a:alpha val="65000"/>
                    </a:srgbClr>
                  </a:innerShdw>
                </a:effectLst>
              </a:rPr>
              <a:t>коптског</a:t>
            </a:r>
            <a:r>
              <a:rPr lang="sr-Cyrl-CS" b="1" dirty="0" smtClean="0">
                <a:ln w="1905">
                  <a:solidFill>
                    <a:srgbClr val="C00000"/>
                  </a:solidFill>
                </a:ln>
                <a:solidFill>
                  <a:srgbClr val="C00000"/>
                </a:solidFill>
                <a:effectLst>
                  <a:innerShdw blurRad="69850" dist="43180" dir="5400000">
                    <a:srgbClr val="000000">
                      <a:alpha val="65000"/>
                    </a:srgbClr>
                  </a:innerShdw>
                </a:effectLst>
              </a:rPr>
              <a:t> и јерменског писма. Доказ о старости глагољице је архаичнији језик и бројни ћирилски споменици писани на пергаменту чија је основа била брисана глагољица. Ово фонетско писмо спада међу најсавршенија писма до тада створена. Друго словенско писмо – ћирилица настаје на основама грчког </a:t>
            </a:r>
            <a:r>
              <a:rPr lang="sr-Cyrl-CS" b="1" dirty="0" err="1" smtClean="0">
                <a:ln w="1905">
                  <a:solidFill>
                    <a:srgbClr val="C00000"/>
                  </a:solidFill>
                </a:ln>
                <a:solidFill>
                  <a:srgbClr val="C00000"/>
                </a:solidFill>
                <a:effectLst>
                  <a:innerShdw blurRad="69850" dist="43180" dir="5400000">
                    <a:srgbClr val="000000">
                      <a:alpha val="65000"/>
                    </a:srgbClr>
                  </a:innerShdw>
                </a:effectLst>
              </a:rPr>
              <a:t>унцијалног</a:t>
            </a:r>
            <a:r>
              <a:rPr lang="sr-Cyrl-CS" b="1" dirty="0" smtClean="0">
                <a:ln w="1905">
                  <a:solidFill>
                    <a:srgbClr val="C00000"/>
                  </a:solidFill>
                </a:ln>
                <a:solidFill>
                  <a:srgbClr val="C00000"/>
                </a:solidFill>
                <a:effectLst>
                  <a:innerShdw blurRad="69850" dist="43180" dir="5400000">
                    <a:srgbClr val="000000">
                      <a:alpha val="65000"/>
                    </a:srgbClr>
                  </a:innerShdw>
                </a:effectLst>
              </a:rPr>
              <a:t> писма (устав, мајускула). За словенске гласове настају нова слова (међу којима су и дифтонзи). </a:t>
            </a:r>
            <a:endParaRPr lang="sr-Latn-CS" b="1" dirty="0">
              <a:ln w="1905">
                <a:solidFill>
                  <a:srgbClr val="C00000"/>
                </a:solidFill>
              </a:ln>
              <a:solidFill>
                <a:srgbClr val="C00000"/>
              </a:solidFill>
              <a:effectLst>
                <a:innerShdw blurRad="69850" dist="43180" dir="5400000">
                  <a:srgbClr val="000000">
                    <a:alpha val="65000"/>
                  </a:srgbClr>
                </a:innerShdw>
              </a:effectLst>
            </a:endParaRPr>
          </a:p>
        </p:txBody>
      </p:sp>
      <p:pic>
        <p:nvPicPr>
          <p:cNvPr id="5" name="Слика 4" descr="Glagoljica_Zagreb_Kathedral.jpg"/>
          <p:cNvPicPr>
            <a:picLocks noChangeAspect="1"/>
          </p:cNvPicPr>
          <p:nvPr/>
        </p:nvPicPr>
        <p:blipFill>
          <a:blip r:embed="rId3" cstate="print"/>
          <a:stretch>
            <a:fillRect/>
          </a:stretch>
        </p:blipFill>
        <p:spPr>
          <a:xfrm>
            <a:off x="4953000" y="304800"/>
            <a:ext cx="3762756"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pic>
        <p:nvPicPr>
          <p:cNvPr id="6" name="Слика 5" descr="300px-Early_cyrillic_alphabet_without_explenation.png"/>
          <p:cNvPicPr>
            <a:picLocks noChangeAspect="1"/>
          </p:cNvPicPr>
          <p:nvPr/>
        </p:nvPicPr>
        <p:blipFill>
          <a:blip r:embed="rId4" cstate="print"/>
          <a:stretch>
            <a:fillRect/>
          </a:stretch>
        </p:blipFill>
        <p:spPr>
          <a:xfrm>
            <a:off x="304800" y="4724400"/>
            <a:ext cx="5638800" cy="1914601"/>
          </a:xfrm>
          <a:prstGeom prst="rect">
            <a:avLst/>
          </a:prstGeom>
          <a:ln>
            <a:noFill/>
          </a:ln>
          <a:effectLst>
            <a:softEdge rad="112500"/>
          </a:effectLst>
        </p:spPr>
      </p:pic>
      <p:sp>
        <p:nvSpPr>
          <p:cNvPr id="7" name="Хоризонтални пергамент 6"/>
          <p:cNvSpPr/>
          <p:nvPr/>
        </p:nvSpPr>
        <p:spPr>
          <a:xfrm>
            <a:off x="6400800" y="4572000"/>
            <a:ext cx="2286000" cy="1905000"/>
          </a:xfrm>
          <a:prstGeom prst="horizontalScroll">
            <a:avLst/>
          </a:prstGeom>
          <a:blipFill>
            <a:blip r:embed="rId5" cstate="print"/>
            <a:tile tx="0" ty="0" sx="100000" sy="100000" flip="none" algn="tl"/>
          </a:blip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sr-Latn-CS"/>
          </a:p>
        </p:txBody>
      </p:sp>
      <p:sp>
        <p:nvSpPr>
          <p:cNvPr id="8" name="TextBox 7"/>
          <p:cNvSpPr txBox="1"/>
          <p:nvPr/>
        </p:nvSpPr>
        <p:spPr>
          <a:xfrm>
            <a:off x="6781800" y="4876800"/>
            <a:ext cx="1828800" cy="369332"/>
          </a:xfrm>
          <a:prstGeom prst="rect">
            <a:avLst/>
          </a:prstGeom>
          <a:noFill/>
        </p:spPr>
        <p:txBody>
          <a:bodyPr wrap="square" rtlCol="0">
            <a:spAutoFit/>
          </a:bodyPr>
          <a:lstStyle/>
          <a:p>
            <a:r>
              <a:rPr lang="sr-Cyrl-CS" b="1" dirty="0" smtClean="0">
                <a:ln w="1905">
                  <a:solidFill>
                    <a:srgbClr val="C00000"/>
                  </a:solidFill>
                </a:ln>
                <a:solidFill>
                  <a:srgbClr val="C00000"/>
                </a:solidFill>
                <a:effectLst>
                  <a:innerShdw blurRad="69850" dist="43180" dir="5400000">
                    <a:srgbClr val="000000">
                      <a:alpha val="65000"/>
                    </a:srgbClr>
                  </a:innerShdw>
                </a:effectLst>
              </a:rPr>
              <a:t>глагољица</a:t>
            </a:r>
            <a:endParaRPr lang="sr-Cyrl-CS" b="1" dirty="0" smtClean="0">
              <a:ln w="1905">
                <a:solidFill>
                  <a:srgbClr val="C00000"/>
                </a:solidFill>
              </a:ln>
              <a:solidFill>
                <a:srgbClr val="C00000"/>
              </a:solidFill>
            </a:endParaRPr>
          </a:p>
        </p:txBody>
      </p:sp>
      <p:sp>
        <p:nvSpPr>
          <p:cNvPr id="9" name="TextBox 8"/>
          <p:cNvSpPr txBox="1"/>
          <p:nvPr/>
        </p:nvSpPr>
        <p:spPr>
          <a:xfrm>
            <a:off x="6858000" y="5715000"/>
            <a:ext cx="1752600" cy="369332"/>
          </a:xfrm>
          <a:prstGeom prst="rect">
            <a:avLst/>
          </a:prstGeom>
          <a:noFill/>
        </p:spPr>
        <p:txBody>
          <a:bodyPr wrap="square" rtlCol="0">
            <a:spAutoFit/>
          </a:bodyPr>
          <a:lstStyle/>
          <a:p>
            <a:r>
              <a:rPr lang="sr-Cyrl-CS" b="1" dirty="0" smtClean="0">
                <a:ln w="1905">
                  <a:solidFill>
                    <a:srgbClr val="C00000"/>
                  </a:solidFill>
                </a:ln>
                <a:solidFill>
                  <a:srgbClr val="C00000"/>
                </a:solidFill>
                <a:effectLst>
                  <a:innerShdw blurRad="69850" dist="43180" dir="5400000">
                    <a:srgbClr val="000000">
                      <a:alpha val="65000"/>
                    </a:srgbClr>
                  </a:innerShdw>
                </a:effectLst>
              </a:rPr>
              <a:t>ћирилица</a:t>
            </a:r>
            <a:endParaRPr lang="sr-Latn-CS" b="1" dirty="0">
              <a:ln w="1905">
                <a:solidFill>
                  <a:srgbClr val="C00000"/>
                </a:solidFill>
              </a:ln>
              <a:solidFill>
                <a:srgbClr val="C00000"/>
              </a:solidFill>
              <a:effectLst>
                <a:innerShdw blurRad="69850" dist="43180" dir="5400000">
                  <a:srgbClr val="000000">
                    <a:alpha val="65000"/>
                  </a:srgbClr>
                </a:innerShdw>
              </a:effectLst>
            </a:endParaRPr>
          </a:p>
        </p:txBody>
      </p:sp>
      <p:cxnSp>
        <p:nvCxnSpPr>
          <p:cNvPr id="11" name="Права линија спајања са стрелицом 10"/>
          <p:cNvCxnSpPr/>
          <p:nvPr/>
        </p:nvCxnSpPr>
        <p:spPr>
          <a:xfrm rot="16200000" flipV="1">
            <a:off x="6667500" y="4152900"/>
            <a:ext cx="990600" cy="762000"/>
          </a:xfrm>
          <a:prstGeom prst="straightConnector1">
            <a:avLst/>
          </a:prstGeom>
          <a:ln>
            <a:solidFill>
              <a:srgbClr val="C00000"/>
            </a:solidFill>
            <a:tailEnd type="arrow"/>
          </a:ln>
        </p:spPr>
        <p:style>
          <a:lnRef idx="2">
            <a:schemeClr val="accent6"/>
          </a:lnRef>
          <a:fillRef idx="0">
            <a:schemeClr val="accent6"/>
          </a:fillRef>
          <a:effectRef idx="1">
            <a:schemeClr val="accent6"/>
          </a:effectRef>
          <a:fontRef idx="minor">
            <a:schemeClr val="tx1"/>
          </a:fontRef>
        </p:style>
      </p:cxnSp>
      <p:cxnSp>
        <p:nvCxnSpPr>
          <p:cNvPr id="14" name="Права линија спајања са стрелицом 13"/>
          <p:cNvCxnSpPr>
            <a:stCxn id="9" idx="1"/>
          </p:cNvCxnSpPr>
          <p:nvPr/>
        </p:nvCxnSpPr>
        <p:spPr>
          <a:xfrm rot="10800000">
            <a:off x="6019800" y="5867400"/>
            <a:ext cx="838200" cy="32266"/>
          </a:xfrm>
          <a:prstGeom prst="straightConnector1">
            <a:avLst/>
          </a:prstGeom>
          <a:ln>
            <a:solidFill>
              <a:srgbClr val="C00000"/>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put cirila i metodija.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371600" y="6096000"/>
            <a:ext cx="42672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Солунска браћа су увела у живот Словена језик књижевног казивања.</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4" name="TextBox 3"/>
          <p:cNvSpPr txBox="1"/>
          <p:nvPr/>
        </p:nvSpPr>
        <p:spPr>
          <a:xfrm>
            <a:off x="5257800" y="2209800"/>
            <a:ext cx="3886200" cy="258532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i="1" dirty="0" smtClean="0">
                <a:ln w="1905">
                  <a:solidFill>
                    <a:schemeClr val="tx1"/>
                  </a:solidFill>
                </a:ln>
                <a:solidFill>
                  <a:schemeClr val="tx1"/>
                </a:solidFill>
                <a:effectLst>
                  <a:innerShdw blurRad="69850" dist="43180" dir="5400000">
                    <a:srgbClr val="000000">
                      <a:alpha val="65000"/>
                    </a:srgbClr>
                  </a:innerShdw>
                </a:effectLst>
              </a:rPr>
              <a:t>Животописац</a:t>
            </a:r>
            <a:r>
              <a:rPr lang="sr-Cyrl-CS" b="1" dirty="0" smtClean="0">
                <a:ln w="1905">
                  <a:solidFill>
                    <a:schemeClr val="tx1"/>
                  </a:solidFill>
                </a:ln>
                <a:solidFill>
                  <a:schemeClr val="tx1"/>
                </a:solidFill>
                <a:effectLst>
                  <a:innerShdw blurRad="69850" dist="43180" dir="5400000">
                    <a:srgbClr val="000000">
                      <a:alpha val="65000"/>
                    </a:srgbClr>
                  </a:innerShdw>
                </a:effectLst>
              </a:rPr>
              <a:t> казује </a:t>
            </a:r>
            <a:r>
              <a:rPr lang="sr-Cyrl-CS" b="1" dirty="0" err="1" smtClean="0">
                <a:ln w="1905">
                  <a:solidFill>
                    <a:schemeClr val="tx1"/>
                  </a:solidFill>
                </a:ln>
                <a:solidFill>
                  <a:schemeClr val="tx1"/>
                </a:solidFill>
                <a:effectLst>
                  <a:innerShdw blurRad="69850" dist="43180" dir="5400000">
                    <a:srgbClr val="000000">
                      <a:alpha val="65000"/>
                    </a:srgbClr>
                  </a:innerShdw>
                </a:effectLst>
              </a:rPr>
              <a:t>Константиново</a:t>
            </a:r>
            <a:r>
              <a:rPr lang="sr-Cyrl-CS" b="1" dirty="0" smtClean="0">
                <a:ln w="1905">
                  <a:solidFill>
                    <a:schemeClr val="tx1"/>
                  </a:solidFill>
                </a:ln>
                <a:solidFill>
                  <a:schemeClr val="tx1"/>
                </a:solidFill>
                <a:effectLst>
                  <a:innerShdw blurRad="69850" dist="43180" dir="5400000">
                    <a:srgbClr val="000000">
                      <a:alpha val="65000"/>
                    </a:srgbClr>
                  </a:innerShdw>
                </a:effectLst>
              </a:rPr>
              <a:t> школовање: “За три месеца је изучио граматику и прихватио се других наука. Научио је Хомера и геометрију код Лава, а код </a:t>
            </a:r>
            <a:r>
              <a:rPr lang="sr-Cyrl-CS" b="1" dirty="0" err="1" smtClean="0">
                <a:ln w="1905">
                  <a:solidFill>
                    <a:schemeClr val="tx1"/>
                  </a:solidFill>
                </a:ln>
                <a:solidFill>
                  <a:schemeClr val="tx1"/>
                </a:solidFill>
                <a:effectLst>
                  <a:innerShdw blurRad="69850" dist="43180" dir="5400000">
                    <a:srgbClr val="000000">
                      <a:alpha val="65000"/>
                    </a:srgbClr>
                  </a:innerShdw>
                </a:effectLst>
              </a:rPr>
              <a:t>Фотија</a:t>
            </a:r>
            <a:r>
              <a:rPr lang="sr-Cyrl-CS" b="1" dirty="0" smtClean="0">
                <a:ln w="1905">
                  <a:solidFill>
                    <a:schemeClr val="tx1"/>
                  </a:solidFill>
                </a:ln>
                <a:solidFill>
                  <a:schemeClr val="tx1"/>
                </a:solidFill>
                <a:effectLst>
                  <a:innerShdw blurRad="69850" dist="43180" dir="5400000">
                    <a:srgbClr val="000000">
                      <a:alpha val="65000"/>
                    </a:srgbClr>
                  </a:innerShdw>
                </a:effectLst>
              </a:rPr>
              <a:t>  - дијалектику и све философске науке, па уз то реторику, аритметику, астрономију и музику и све друге хеленске уметности.”</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5" name="TextBox 4"/>
          <p:cNvSpPr txBox="1"/>
          <p:nvPr/>
        </p:nvSpPr>
        <p:spPr>
          <a:xfrm>
            <a:off x="0" y="1295400"/>
            <a:ext cx="3657600"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Расправа са латинским </a:t>
            </a:r>
            <a:r>
              <a:rPr lang="sr-Cyrl-CS" b="1" dirty="0" err="1" smtClean="0">
                <a:ln w="1905">
                  <a:solidFill>
                    <a:schemeClr val="tx1"/>
                  </a:solidFill>
                </a:ln>
                <a:solidFill>
                  <a:schemeClr val="tx1"/>
                </a:solidFill>
                <a:effectLst>
                  <a:innerShdw blurRad="69850" dist="43180" dir="5400000">
                    <a:srgbClr val="000000">
                      <a:alpha val="65000"/>
                    </a:srgbClr>
                  </a:innerShdw>
                </a:effectLst>
              </a:rPr>
              <a:t>тријезичницима</a:t>
            </a: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Константинова</a:t>
            </a:r>
            <a:r>
              <a:rPr lang="sr-Cyrl-CS" b="1" dirty="0" smtClean="0">
                <a:ln w="1905">
                  <a:solidFill>
                    <a:schemeClr val="tx1"/>
                  </a:solidFill>
                </a:ln>
                <a:solidFill>
                  <a:schemeClr val="tx1"/>
                </a:solidFill>
                <a:effectLst>
                  <a:innerShdw blurRad="69850" dist="43180" dir="5400000">
                    <a:srgbClr val="000000">
                      <a:alpha val="65000"/>
                    </a:srgbClr>
                  </a:innerShdw>
                </a:effectLst>
              </a:rPr>
              <a:t> беседа о слободи словенског језика: “Ако неразумљиву </a:t>
            </a:r>
            <a:r>
              <a:rPr lang="sr-Cyrl-CS" b="1" dirty="0" err="1" smtClean="0">
                <a:ln w="1905">
                  <a:solidFill>
                    <a:schemeClr val="tx1"/>
                  </a:solidFill>
                </a:ln>
                <a:solidFill>
                  <a:schemeClr val="tx1"/>
                </a:solidFill>
                <a:effectLst>
                  <a:innerShdw blurRad="69850" dist="43180" dir="5400000">
                    <a:srgbClr val="000000">
                      <a:alpha val="65000"/>
                    </a:srgbClr>
                  </a:innerShdw>
                </a:effectLst>
              </a:rPr>
              <a:t>пијеч</a:t>
            </a: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речете</a:t>
            </a:r>
            <a:r>
              <a:rPr lang="sr-Cyrl-CS" b="1" dirty="0" smtClean="0">
                <a:ln w="1905">
                  <a:solidFill>
                    <a:schemeClr val="tx1"/>
                  </a:solidFill>
                </a:ln>
                <a:solidFill>
                  <a:schemeClr val="tx1"/>
                </a:solidFill>
                <a:effectLst>
                  <a:innerShdw blurRad="69850" dist="43180" dir="5400000">
                    <a:srgbClr val="000000">
                      <a:alpha val="65000"/>
                    </a:srgbClr>
                  </a:innerShdw>
                </a:effectLst>
              </a:rPr>
              <a:t> језиком...говорићете у вјетар.”</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6" name="TextBox 5"/>
          <p:cNvSpPr txBox="1"/>
          <p:nvPr/>
        </p:nvSpPr>
        <p:spPr>
          <a:xfrm>
            <a:off x="381000" y="304800"/>
            <a:ext cx="30480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Осуда немачких бискупа и тамновање. </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7" name="TextBox 6"/>
          <p:cNvSpPr txBox="1"/>
          <p:nvPr/>
        </p:nvSpPr>
        <p:spPr>
          <a:xfrm>
            <a:off x="0" y="5029200"/>
            <a:ext cx="4343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Папа потврђује словенско богослужење.</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8" name="TextBox 7"/>
          <p:cNvSpPr txBox="1"/>
          <p:nvPr/>
        </p:nvSpPr>
        <p:spPr>
          <a:xfrm>
            <a:off x="914400" y="4572000"/>
            <a:ext cx="914400" cy="461665"/>
          </a:xfrm>
          <a:prstGeom prst="rect">
            <a:avLst/>
          </a:prstGeom>
          <a:noFill/>
        </p:spPr>
        <p:txBody>
          <a:bodyPr wrap="square" rtlCol="0">
            <a:spAutoFit/>
          </a:bodyPr>
          <a:lstStyle/>
          <a:p>
            <a:r>
              <a:rPr lang="sr-Cyrl-CS" sz="2400" b="1" dirty="0" smtClean="0">
                <a:ln w="1905">
                  <a:solidFill>
                    <a:schemeClr val="tx1"/>
                  </a:solidFill>
                </a:ln>
                <a:effectLst>
                  <a:innerShdw blurRad="69850" dist="43180" dir="5400000">
                    <a:srgbClr val="000000">
                      <a:alpha val="65000"/>
                    </a:srgbClr>
                  </a:innerShdw>
                </a:effectLst>
              </a:rPr>
              <a:t>РИМ</a:t>
            </a:r>
            <a:endParaRPr lang="sr-Latn-CS" sz="2400" b="1" dirty="0">
              <a:ln w="1905">
                <a:solidFill>
                  <a:schemeClr val="tx1"/>
                </a:solidFill>
              </a:ln>
            </a:endParaRPr>
          </a:p>
        </p:txBody>
      </p:sp>
      <p:sp>
        <p:nvSpPr>
          <p:cNvPr id="9" name="TextBox 8"/>
          <p:cNvSpPr txBox="1"/>
          <p:nvPr/>
        </p:nvSpPr>
        <p:spPr>
          <a:xfrm>
            <a:off x="990600" y="0"/>
            <a:ext cx="1981200" cy="461665"/>
          </a:xfrm>
          <a:prstGeom prst="rect">
            <a:avLst/>
          </a:prstGeom>
          <a:noFill/>
        </p:spPr>
        <p:txBody>
          <a:bodyPr wrap="square" rtlCol="0">
            <a:spAutoFit/>
          </a:bodyPr>
          <a:lstStyle/>
          <a:p>
            <a:r>
              <a:rPr lang="sr-Cyrl-CS" sz="2400" b="1" dirty="0" smtClean="0">
                <a:ln w="1905">
                  <a:solidFill>
                    <a:schemeClr val="tx1"/>
                  </a:solidFill>
                </a:ln>
                <a:effectLst>
                  <a:innerShdw blurRad="69850" dist="43180" dir="5400000">
                    <a:srgbClr val="000000">
                      <a:alpha val="65000"/>
                    </a:srgbClr>
                  </a:innerShdw>
                </a:effectLst>
              </a:rPr>
              <a:t>РЕГЕНСБУРГ</a:t>
            </a:r>
            <a:endParaRPr lang="sr-Latn-CS" sz="2400" b="1" dirty="0">
              <a:ln w="1905">
                <a:solidFill>
                  <a:schemeClr val="tx1"/>
                </a:solidFill>
              </a:ln>
              <a:effectLst>
                <a:innerShdw blurRad="69850" dist="43180" dir="5400000">
                  <a:srgbClr val="000000">
                    <a:alpha val="65000"/>
                  </a:srgbClr>
                </a:innerShdw>
              </a:effectLst>
            </a:endParaRPr>
          </a:p>
        </p:txBody>
      </p:sp>
      <p:sp>
        <p:nvSpPr>
          <p:cNvPr id="10" name="TextBox 9"/>
          <p:cNvSpPr txBox="1"/>
          <p:nvPr/>
        </p:nvSpPr>
        <p:spPr>
          <a:xfrm>
            <a:off x="1371600" y="3048000"/>
            <a:ext cx="1828800" cy="461665"/>
          </a:xfrm>
          <a:prstGeom prst="rect">
            <a:avLst/>
          </a:prstGeom>
          <a:noFill/>
        </p:spPr>
        <p:txBody>
          <a:bodyPr wrap="square" rtlCol="0">
            <a:spAutoFit/>
          </a:bodyPr>
          <a:lstStyle/>
          <a:p>
            <a:r>
              <a:rPr lang="sr-Cyrl-CS" sz="2400" b="1" dirty="0" smtClean="0">
                <a:ln w="1905">
                  <a:solidFill>
                    <a:schemeClr val="tx1"/>
                  </a:solidFill>
                </a:ln>
                <a:effectLst>
                  <a:innerShdw blurRad="69850" dist="43180" dir="5400000">
                    <a:srgbClr val="000000">
                      <a:alpha val="65000"/>
                    </a:srgbClr>
                  </a:innerShdw>
                </a:effectLst>
              </a:rPr>
              <a:t>ВЕНЕЦИЈА</a:t>
            </a:r>
            <a:endParaRPr lang="sr-Latn-CS" sz="2400" b="1" dirty="0">
              <a:ln w="1905">
                <a:solidFill>
                  <a:schemeClr val="tx1"/>
                </a:solidFill>
              </a:ln>
              <a:effectLst>
                <a:innerShdw blurRad="69850" dist="43180" dir="5400000">
                  <a:srgbClr val="000000">
                    <a:alpha val="65000"/>
                  </a:srgbClr>
                </a:innerShdw>
              </a:effectLst>
            </a:endParaRPr>
          </a:p>
        </p:txBody>
      </p:sp>
      <p:sp>
        <p:nvSpPr>
          <p:cNvPr id="11" name="TextBox 10"/>
          <p:cNvSpPr txBox="1"/>
          <p:nvPr/>
        </p:nvSpPr>
        <p:spPr>
          <a:xfrm>
            <a:off x="7391400" y="5638800"/>
            <a:ext cx="1752600" cy="461665"/>
          </a:xfrm>
          <a:prstGeom prst="rect">
            <a:avLst/>
          </a:prstGeom>
          <a:noFill/>
        </p:spPr>
        <p:txBody>
          <a:bodyPr wrap="square" rtlCol="0">
            <a:spAutoFit/>
          </a:bodyPr>
          <a:lstStyle/>
          <a:p>
            <a:r>
              <a:rPr lang="sr-Cyrl-CS" sz="2400" b="1" dirty="0" smtClean="0">
                <a:ln w="1905">
                  <a:solidFill>
                    <a:schemeClr val="tx1"/>
                  </a:solidFill>
                </a:ln>
                <a:effectLst>
                  <a:innerShdw blurRad="69850" dist="43180" dir="5400000">
                    <a:srgbClr val="000000">
                      <a:alpha val="65000"/>
                    </a:srgbClr>
                  </a:innerShdw>
                </a:effectLst>
              </a:rPr>
              <a:t>ЦАРИГРАД</a:t>
            </a:r>
            <a:endParaRPr lang="sr-Latn-CS" sz="2400" b="1" dirty="0">
              <a:ln w="1905">
                <a:solidFill>
                  <a:schemeClr val="tx1"/>
                </a:solidFill>
              </a:ln>
            </a:endParaRPr>
          </a:p>
        </p:txBody>
      </p:sp>
      <p:sp>
        <p:nvSpPr>
          <p:cNvPr id="12" name="TextBox 11"/>
          <p:cNvSpPr txBox="1"/>
          <p:nvPr/>
        </p:nvSpPr>
        <p:spPr>
          <a:xfrm>
            <a:off x="5410200" y="5867400"/>
            <a:ext cx="1295400" cy="461665"/>
          </a:xfrm>
          <a:prstGeom prst="rect">
            <a:avLst/>
          </a:prstGeom>
          <a:noFill/>
        </p:spPr>
        <p:txBody>
          <a:bodyPr wrap="square" rtlCol="0">
            <a:spAutoFit/>
          </a:bodyPr>
          <a:lstStyle/>
          <a:p>
            <a:r>
              <a:rPr lang="sr-Cyrl-CS" sz="2400" b="1" dirty="0" smtClean="0">
                <a:ln w="1905">
                  <a:solidFill>
                    <a:schemeClr val="tx1"/>
                  </a:solidFill>
                </a:ln>
                <a:effectLst>
                  <a:innerShdw blurRad="69850" dist="43180" dir="5400000">
                    <a:srgbClr val="000000">
                      <a:alpha val="65000"/>
                    </a:srgbClr>
                  </a:innerShdw>
                </a:effectLst>
              </a:rPr>
              <a:t>СОЛУН</a:t>
            </a:r>
            <a:endParaRPr lang="sr-Latn-CS" sz="2400" b="1" dirty="0">
              <a:ln w="1905">
                <a:solidFill>
                  <a:schemeClr val="tx1"/>
                </a:solidFill>
              </a:l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tekst.jpg"/>
          <p:cNvPicPr>
            <a:picLocks noChangeAspect="1"/>
          </p:cNvPicPr>
          <p:nvPr/>
        </p:nvPicPr>
        <p:blipFill>
          <a:blip r:embed="rId2" cstate="print"/>
          <a:stretch>
            <a:fillRect/>
          </a:stretch>
        </p:blipFill>
        <p:spPr>
          <a:xfrm>
            <a:off x="0" y="0"/>
            <a:ext cx="9144000" cy="6857999"/>
          </a:xfrm>
          <a:prstGeom prst="rect">
            <a:avLst/>
          </a:prstGeom>
        </p:spPr>
      </p:pic>
      <p:sp>
        <p:nvSpPr>
          <p:cNvPr id="3" name="TextBox 2"/>
          <p:cNvSpPr txBox="1"/>
          <p:nvPr/>
        </p:nvSpPr>
        <p:spPr>
          <a:xfrm>
            <a:off x="762000" y="838200"/>
            <a:ext cx="2362200" cy="33239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sz="2400" b="1" dirty="0" smtClean="0">
                <a:ln w="1905">
                  <a:solidFill>
                    <a:schemeClr val="tx1"/>
                  </a:solidFill>
                </a:ln>
                <a:solidFill>
                  <a:schemeClr val="tx1"/>
                </a:solidFill>
                <a:effectLst>
                  <a:innerShdw blurRad="69850" dist="43180" dir="5400000">
                    <a:srgbClr val="000000">
                      <a:alpha val="65000"/>
                    </a:srgbClr>
                  </a:innerShdw>
                </a:effectLst>
              </a:rPr>
              <a:t>Преводилачка књижевност</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Јеванђеље</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Псалтир</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Апостол</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Стари завет</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Номоканон (црквени закон)</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Патерик</a:t>
            </a:r>
            <a:r>
              <a:rPr lang="sr-Cyrl-CS" b="1" dirty="0" smtClean="0">
                <a:ln w="1905">
                  <a:solidFill>
                    <a:schemeClr val="tx1"/>
                  </a:solidFill>
                </a:ln>
                <a:solidFill>
                  <a:schemeClr val="tx1"/>
                </a:solidFill>
                <a:effectLst>
                  <a:innerShdw blurRad="69850" dist="43180" dir="5400000">
                    <a:srgbClr val="000000">
                      <a:alpha val="65000"/>
                    </a:srgbClr>
                  </a:innerShdw>
                </a:effectLst>
              </a:rPr>
              <a:t> (дела светих отаца)</a:t>
            </a:r>
          </a:p>
          <a:p>
            <a:endParaRPr lang="sr-Cyrl-CS" b="1" dirty="0" smtClean="0">
              <a:ln w="1905">
                <a:solidFill>
                  <a:schemeClr val="tx1"/>
                </a:solidFill>
              </a:ln>
              <a:solidFill>
                <a:schemeClr val="tx1"/>
              </a:solidFill>
              <a:effectLst>
                <a:innerShdw blurRad="69850" dist="43180" dir="5400000">
                  <a:srgbClr val="000000">
                    <a:alpha val="65000"/>
                  </a:srgbClr>
                </a:innerShdw>
              </a:effectLst>
            </a:endParaRPr>
          </a:p>
        </p:txBody>
      </p:sp>
      <p:sp>
        <p:nvSpPr>
          <p:cNvPr id="4" name="TextBox 3"/>
          <p:cNvSpPr txBox="1"/>
          <p:nvPr/>
        </p:nvSpPr>
        <p:spPr>
          <a:xfrm>
            <a:off x="3657600" y="381000"/>
            <a:ext cx="4876800" cy="738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sz="2400" b="1" dirty="0" smtClean="0">
                <a:ln w="1905">
                  <a:solidFill>
                    <a:schemeClr val="tx1"/>
                  </a:solidFill>
                </a:ln>
                <a:solidFill>
                  <a:schemeClr val="tx1"/>
                </a:solidFill>
                <a:effectLst>
                  <a:innerShdw blurRad="69850" dist="43180" dir="5400000">
                    <a:srgbClr val="000000">
                      <a:alpha val="65000"/>
                    </a:srgbClr>
                  </a:innerShdw>
                </a:effectLst>
              </a:rPr>
              <a:t>Старословенски споменици </a:t>
            </a:r>
            <a:endParaRPr lang="sr-Cyrl-CS" sz="2400" b="1" dirty="0" smtClean="0">
              <a:ln w="1905">
                <a:solidFill>
                  <a:schemeClr val="tx1"/>
                </a:solidFill>
              </a:ln>
              <a:solidFill>
                <a:schemeClr val="tx1"/>
              </a:solidFill>
            </a:endParaRPr>
          </a:p>
          <a:p>
            <a:endParaRPr lang="sr-Latn-CS" dirty="0"/>
          </a:p>
        </p:txBody>
      </p:sp>
      <p:sp>
        <p:nvSpPr>
          <p:cNvPr id="5" name="TextBox 4"/>
          <p:cNvSpPr txBox="1"/>
          <p:nvPr/>
        </p:nvSpPr>
        <p:spPr>
          <a:xfrm>
            <a:off x="3581400" y="1143000"/>
            <a:ext cx="220980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sz="2000" b="1" dirty="0" smtClean="0">
                <a:ln w="1905">
                  <a:solidFill>
                    <a:schemeClr val="tx1"/>
                  </a:solidFill>
                </a:ln>
                <a:solidFill>
                  <a:schemeClr val="tx1"/>
                </a:solidFill>
                <a:effectLst>
                  <a:innerShdw blurRad="69850" dist="43180" dir="5400000">
                    <a:srgbClr val="000000">
                      <a:alpha val="65000"/>
                    </a:srgbClr>
                  </a:innerShdw>
                </a:effectLst>
              </a:rPr>
              <a:t>глагољски</a:t>
            </a:r>
            <a:endParaRPr lang="sr-Latn-CS" sz="2000" b="1" dirty="0">
              <a:ln w="1905">
                <a:solidFill>
                  <a:schemeClr val="tx1"/>
                </a:solidFill>
              </a:ln>
              <a:solidFill>
                <a:schemeClr val="tx1"/>
              </a:solidFill>
              <a:effectLst>
                <a:innerShdw blurRad="69850" dist="43180" dir="5400000">
                  <a:srgbClr val="000000">
                    <a:alpha val="65000"/>
                  </a:srgbClr>
                </a:innerShdw>
              </a:effectLst>
            </a:endParaRPr>
          </a:p>
        </p:txBody>
      </p:sp>
      <p:sp>
        <p:nvSpPr>
          <p:cNvPr id="6" name="TextBox 5"/>
          <p:cNvSpPr txBox="1"/>
          <p:nvPr/>
        </p:nvSpPr>
        <p:spPr>
          <a:xfrm>
            <a:off x="6172200" y="1143000"/>
            <a:ext cx="243840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sz="2000" b="1" dirty="0" smtClean="0">
                <a:ln w="1905">
                  <a:solidFill>
                    <a:schemeClr val="tx1"/>
                  </a:solidFill>
                </a:ln>
                <a:solidFill>
                  <a:schemeClr val="tx1"/>
                </a:solidFill>
                <a:effectLst>
                  <a:innerShdw blurRad="69850" dist="43180" dir="5400000">
                    <a:srgbClr val="000000">
                      <a:alpha val="65000"/>
                    </a:srgbClr>
                  </a:innerShdw>
                </a:effectLst>
              </a:rPr>
              <a:t>ћирилски</a:t>
            </a:r>
            <a:endParaRPr lang="sr-Latn-CS" sz="2000" b="1" dirty="0">
              <a:ln w="1905">
                <a:solidFill>
                  <a:schemeClr val="tx1"/>
                </a:solidFill>
              </a:ln>
              <a:solidFill>
                <a:schemeClr val="tx1"/>
              </a:solidFill>
              <a:effectLst>
                <a:innerShdw blurRad="69850" dist="43180" dir="5400000">
                  <a:srgbClr val="000000">
                    <a:alpha val="65000"/>
                  </a:srgbClr>
                </a:innerShdw>
              </a:effectLst>
            </a:endParaRPr>
          </a:p>
        </p:txBody>
      </p:sp>
      <p:sp>
        <p:nvSpPr>
          <p:cNvPr id="7" name="TextBox 6"/>
          <p:cNvSpPr txBox="1"/>
          <p:nvPr/>
        </p:nvSpPr>
        <p:spPr>
          <a:xfrm>
            <a:off x="3581400" y="1828800"/>
            <a:ext cx="2133600" cy="3416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buFont typeface="Arial" pitchFamily="34" charset="0"/>
              <a:buChar char="•"/>
            </a:pPr>
            <a:r>
              <a:rPr lang="sr-Cyrl-CS" b="1" dirty="0" err="1" smtClean="0">
                <a:ln w="1905">
                  <a:solidFill>
                    <a:schemeClr val="tx1"/>
                  </a:solidFill>
                </a:ln>
                <a:solidFill>
                  <a:schemeClr val="tx1"/>
                </a:solidFill>
                <a:effectLst>
                  <a:innerShdw blurRad="69850" dist="43180" dir="5400000">
                    <a:srgbClr val="000000">
                      <a:alpha val="65000"/>
                    </a:srgbClr>
                  </a:innerShdw>
                </a:effectLst>
              </a:rPr>
              <a:t>Зографско</a:t>
            </a:r>
            <a:r>
              <a:rPr lang="sr-Cyrl-CS" b="1" dirty="0" smtClean="0">
                <a:ln w="1905">
                  <a:solidFill>
                    <a:schemeClr val="tx1"/>
                  </a:solidFill>
                </a:ln>
                <a:solidFill>
                  <a:schemeClr val="tx1"/>
                </a:solidFill>
                <a:effectLst>
                  <a:innerShdw blurRad="69850" dist="43180" dir="5400000">
                    <a:srgbClr val="000000">
                      <a:alpha val="65000"/>
                    </a:srgbClr>
                  </a:innerShdw>
                </a:effectLst>
              </a:rPr>
              <a:t> јеванђеље</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Маријино јеванђеље</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Охридско јеванђеље</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Синајски псалтир</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Синајски </a:t>
            </a:r>
            <a:r>
              <a:rPr lang="sr-Cyrl-CS" b="1" dirty="0" err="1" smtClean="0">
                <a:ln w="1905">
                  <a:solidFill>
                    <a:schemeClr val="tx1"/>
                  </a:solidFill>
                </a:ln>
                <a:solidFill>
                  <a:schemeClr val="tx1"/>
                </a:solidFill>
                <a:effectLst>
                  <a:innerShdw blurRad="69850" dist="43180" dir="5400000">
                    <a:srgbClr val="000000">
                      <a:alpha val="65000"/>
                    </a:srgbClr>
                  </a:innerShdw>
                </a:effectLst>
              </a:rPr>
              <a:t>еукологиј</a:t>
            </a:r>
            <a:r>
              <a:rPr lang="sr-Cyrl-CS" b="1" dirty="0" smtClean="0">
                <a:ln w="1905">
                  <a:solidFill>
                    <a:schemeClr val="tx1"/>
                  </a:solidFill>
                </a:ln>
                <a:solidFill>
                  <a:schemeClr val="tx1"/>
                </a:solidFill>
                <a:effectLst>
                  <a:innerShdw blurRad="69850" dist="43180" dir="5400000">
                    <a:srgbClr val="000000">
                      <a:alpha val="65000"/>
                    </a:srgbClr>
                  </a:innerShdw>
                </a:effectLst>
              </a:rPr>
              <a:t> (збирка молитава)</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Клочев</a:t>
            </a:r>
            <a:r>
              <a:rPr lang="sr-Cyrl-CS" b="1" dirty="0" smtClean="0">
                <a:ln w="1905">
                  <a:solidFill>
                    <a:schemeClr val="tx1"/>
                  </a:solidFill>
                </a:ln>
                <a:solidFill>
                  <a:schemeClr val="tx1"/>
                </a:solidFill>
                <a:effectLst>
                  <a:innerShdw blurRad="69850" dist="43180" dir="5400000">
                    <a:srgbClr val="000000">
                      <a:alpha val="65000"/>
                    </a:srgbClr>
                  </a:innerShdw>
                </a:effectLst>
              </a:rPr>
              <a:t> зборник</a:t>
            </a:r>
            <a:endParaRPr lang="sr-Latn-CS" b="1" dirty="0" smtClean="0">
              <a:ln w="1905">
                <a:solidFill>
                  <a:schemeClr val="tx1"/>
                </a:solidFill>
              </a:ln>
              <a:solidFill>
                <a:schemeClr val="tx1"/>
              </a:solidFill>
              <a:effectLst>
                <a:innerShdw blurRad="69850" dist="43180" dir="5400000">
                  <a:srgbClr val="000000">
                    <a:alpha val="65000"/>
                  </a:srgbClr>
                </a:innerShdw>
              </a:effectLst>
            </a:endParaRPr>
          </a:p>
          <a:p>
            <a:pPr>
              <a:buFont typeface="Arial" pitchFamily="34" charset="0"/>
              <a:buChar char="•"/>
            </a:pP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8" name="TextBox 7"/>
          <p:cNvSpPr txBox="1"/>
          <p:nvPr/>
        </p:nvSpPr>
        <p:spPr>
          <a:xfrm>
            <a:off x="6172200" y="1828800"/>
            <a:ext cx="1981200"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Хиландарски одломци</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Савина</a:t>
            </a:r>
            <a:r>
              <a:rPr lang="sr-Cyrl-CS" b="1" dirty="0" smtClean="0">
                <a:ln w="1905">
                  <a:solidFill>
                    <a:schemeClr val="tx1"/>
                  </a:solidFill>
                </a:ln>
                <a:solidFill>
                  <a:schemeClr val="tx1"/>
                </a:solidFill>
                <a:effectLst>
                  <a:innerShdw blurRad="69850" dist="43180" dir="5400000">
                    <a:srgbClr val="000000">
                      <a:alpha val="65000"/>
                    </a:srgbClr>
                  </a:innerShdw>
                </a:effectLst>
              </a:rPr>
              <a:t> књига</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Супрасаљски</a:t>
            </a:r>
            <a:r>
              <a:rPr lang="sr-Cyrl-CS" b="1" dirty="0" smtClean="0">
                <a:ln w="1905">
                  <a:solidFill>
                    <a:schemeClr val="tx1"/>
                  </a:solidFill>
                </a:ln>
                <a:solidFill>
                  <a:schemeClr val="tx1"/>
                </a:solidFill>
                <a:effectLst>
                  <a:innerShdw blurRad="69850" dist="43180" dir="5400000">
                    <a:srgbClr val="000000">
                      <a:alpha val="65000"/>
                    </a:srgbClr>
                  </a:innerShdw>
                </a:effectLst>
              </a:rPr>
              <a:t> зборник</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Самуилов</a:t>
            </a:r>
            <a:r>
              <a:rPr lang="sr-Cyrl-CS" b="1" dirty="0" smtClean="0">
                <a:ln w="1905">
                  <a:solidFill>
                    <a:schemeClr val="tx1"/>
                  </a:solidFill>
                </a:ln>
                <a:solidFill>
                  <a:schemeClr val="tx1"/>
                </a:solidFill>
                <a:effectLst>
                  <a:innerShdw blurRad="69850" dist="43180" dir="5400000">
                    <a:srgbClr val="000000">
                      <a:alpha val="65000"/>
                    </a:srgbClr>
                  </a:innerShdw>
                </a:effectLst>
              </a:rPr>
              <a:t> натпис</a:t>
            </a:r>
          </a:p>
          <a:p>
            <a:pPr>
              <a:buFont typeface="Arial" pitchFamily="34" charset="0"/>
              <a:buChar char="•"/>
            </a:pPr>
            <a:r>
              <a:rPr lang="sr-Cyrl-CS" b="1" dirty="0" smtClean="0">
                <a:ln w="1905">
                  <a:solidFill>
                    <a:schemeClr val="tx1"/>
                  </a:solidFill>
                </a:ln>
                <a:solidFill>
                  <a:schemeClr val="tx1"/>
                </a:solidFill>
                <a:effectLst>
                  <a:innerShdw blurRad="69850" dist="43180" dir="5400000">
                    <a:srgbClr val="000000">
                      <a:alpha val="65000"/>
                    </a:srgbClr>
                  </a:innerShdw>
                </a:effectLst>
              </a:rPr>
              <a:t> Одломци </a:t>
            </a:r>
            <a:r>
              <a:rPr lang="sr-Cyrl-CS" b="1" dirty="0" err="1" smtClean="0">
                <a:ln w="1905">
                  <a:solidFill>
                    <a:schemeClr val="tx1"/>
                  </a:solidFill>
                </a:ln>
                <a:solidFill>
                  <a:schemeClr val="tx1"/>
                </a:solidFill>
                <a:effectLst>
                  <a:innerShdw blurRad="69850" dist="43180" dir="5400000">
                    <a:srgbClr val="000000">
                      <a:alpha val="65000"/>
                    </a:srgbClr>
                  </a:innerShdw>
                </a:effectLst>
              </a:rPr>
              <a:t>Ундољског</a:t>
            </a:r>
            <a:endParaRPr lang="sr-Cyrl-CS" b="1" dirty="0" smtClean="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755px-Great_Moravia_Puspoki's_Theory.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4953000" y="304800"/>
            <a:ext cx="37338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r-Cyrl-CS" sz="2800" b="1" dirty="0" smtClean="0">
                <a:ln w="1905">
                  <a:solidFill>
                    <a:schemeClr val="tx1"/>
                  </a:solidFill>
                </a:ln>
                <a:solidFill>
                  <a:schemeClr val="tx1"/>
                </a:solidFill>
                <a:effectLst>
                  <a:innerShdw blurRad="69850" dist="43180" dir="5400000">
                    <a:srgbClr val="000000">
                      <a:alpha val="65000"/>
                    </a:srgbClr>
                  </a:innerShdw>
                </a:effectLst>
              </a:rPr>
              <a:t>Траг у времену</a:t>
            </a:r>
            <a:endParaRPr lang="sr-Latn-CS" sz="2800" b="1" dirty="0">
              <a:ln w="1905">
                <a:solidFill>
                  <a:schemeClr val="tx1"/>
                </a:solidFill>
              </a:ln>
              <a:solidFill>
                <a:schemeClr val="tx1"/>
              </a:solidFill>
              <a:effectLst>
                <a:innerShdw blurRad="69850" dist="43180" dir="5400000">
                  <a:srgbClr val="000000">
                    <a:alpha val="65000"/>
                  </a:srgbClr>
                </a:innerShdw>
              </a:effectLst>
            </a:endParaRPr>
          </a:p>
        </p:txBody>
      </p:sp>
      <p:sp>
        <p:nvSpPr>
          <p:cNvPr id="4" name="TextBox 3"/>
          <p:cNvSpPr txBox="1"/>
          <p:nvPr/>
        </p:nvSpPr>
        <p:spPr>
          <a:xfrm>
            <a:off x="5029200" y="6248400"/>
            <a:ext cx="1828800" cy="38100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Охридска школа</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5" name="TextBox 4"/>
          <p:cNvSpPr txBox="1"/>
          <p:nvPr/>
        </p:nvSpPr>
        <p:spPr>
          <a:xfrm>
            <a:off x="6477000" y="4953000"/>
            <a:ext cx="2514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sr-Cyrl-CS" b="1" dirty="0" err="1" smtClean="0">
                <a:ln w="1905">
                  <a:solidFill>
                    <a:schemeClr val="tx1"/>
                  </a:solidFill>
                </a:ln>
                <a:solidFill>
                  <a:schemeClr val="tx1"/>
                </a:solidFill>
                <a:effectLst>
                  <a:innerShdw blurRad="69850" dist="43180" dir="5400000">
                    <a:srgbClr val="000000">
                      <a:alpha val="65000"/>
                    </a:srgbClr>
                  </a:innerShdw>
                </a:effectLst>
              </a:rPr>
              <a:t>Преславска</a:t>
            </a:r>
            <a:r>
              <a:rPr lang="sr-Cyrl-CS" b="1" dirty="0" smtClean="0">
                <a:ln w="1905">
                  <a:solidFill>
                    <a:schemeClr val="tx1"/>
                  </a:solidFill>
                </a:ln>
                <a:solidFill>
                  <a:schemeClr val="tx1"/>
                </a:solidFill>
                <a:effectLst>
                  <a:innerShdw blurRad="69850" dist="43180" dir="5400000">
                    <a:srgbClr val="000000">
                      <a:alpha val="65000"/>
                    </a:srgbClr>
                  </a:innerShdw>
                </a:effectLst>
              </a:rPr>
              <a:t> школа</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7" name="TextBox 6"/>
          <p:cNvSpPr txBox="1"/>
          <p:nvPr/>
        </p:nvSpPr>
        <p:spPr>
          <a:xfrm>
            <a:off x="1143000" y="4114800"/>
            <a:ext cx="3810000" cy="258532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“И зато нека су блажене твоје усне, о </a:t>
            </a:r>
            <a:r>
              <a:rPr lang="sr-Cyrl-CS" b="1" dirty="0" err="1" smtClean="0">
                <a:ln w="1905">
                  <a:solidFill>
                    <a:schemeClr val="tx1"/>
                  </a:solidFill>
                </a:ln>
                <a:solidFill>
                  <a:schemeClr val="tx1"/>
                </a:solidFill>
                <a:effectLst>
                  <a:innerShdw blurRad="69850" dist="43180" dir="5400000">
                    <a:srgbClr val="000000">
                      <a:alpha val="65000"/>
                    </a:srgbClr>
                  </a:innerShdw>
                </a:effectLst>
              </a:rPr>
              <a:t>преблажени</a:t>
            </a:r>
            <a:r>
              <a:rPr lang="sr-Cyrl-CS" b="1" dirty="0" smtClean="0">
                <a:ln w="1905">
                  <a:solidFill>
                    <a:schemeClr val="tx1"/>
                  </a:solidFill>
                </a:ln>
                <a:solidFill>
                  <a:schemeClr val="tx1"/>
                </a:solidFill>
                <a:effectLst>
                  <a:innerShdw blurRad="69850" dist="43180" dir="5400000">
                    <a:srgbClr val="000000">
                      <a:alpha val="65000"/>
                    </a:srgbClr>
                  </a:innerShdw>
                </a:effectLst>
              </a:rPr>
              <a:t> оче </a:t>
            </a:r>
            <a:r>
              <a:rPr lang="sr-Cyrl-CS" b="1" dirty="0" err="1" smtClean="0">
                <a:ln w="1905">
                  <a:solidFill>
                    <a:schemeClr val="tx1"/>
                  </a:solidFill>
                </a:ln>
                <a:solidFill>
                  <a:schemeClr val="tx1"/>
                </a:solidFill>
                <a:effectLst>
                  <a:innerShdw blurRad="69850" dist="43180" dir="5400000">
                    <a:srgbClr val="000000">
                      <a:alpha val="65000"/>
                    </a:srgbClr>
                  </a:innerShdw>
                </a:effectLst>
              </a:rPr>
              <a:t>Кириле</a:t>
            </a:r>
            <a:r>
              <a:rPr lang="sr-Cyrl-CS" b="1" dirty="0" smtClean="0">
                <a:ln w="1905">
                  <a:solidFill>
                    <a:schemeClr val="tx1"/>
                  </a:solidFill>
                </a:ln>
                <a:solidFill>
                  <a:schemeClr val="tx1"/>
                </a:solidFill>
                <a:effectLst>
                  <a:innerShdw blurRad="69850" dist="43180" dir="5400000">
                    <a:srgbClr val="000000">
                      <a:alpha val="65000"/>
                    </a:srgbClr>
                  </a:innerShdw>
                </a:effectLst>
              </a:rPr>
              <a:t>, из којих свим крајевима </a:t>
            </a:r>
            <a:r>
              <a:rPr lang="sr-Cyrl-CS" b="1" dirty="0" err="1" smtClean="0">
                <a:ln w="1905">
                  <a:solidFill>
                    <a:schemeClr val="tx1"/>
                  </a:solidFill>
                </a:ln>
                <a:solidFill>
                  <a:schemeClr val="tx1"/>
                </a:solidFill>
                <a:effectLst>
                  <a:innerShdw blurRad="69850" dist="43180" dir="5400000">
                    <a:srgbClr val="000000">
                      <a:alpha val="65000"/>
                    </a:srgbClr>
                  </a:innerShdw>
                </a:effectLst>
              </a:rPr>
              <a:t>сладоста</a:t>
            </a:r>
            <a:r>
              <a:rPr lang="sr-Cyrl-CS" b="1" dirty="0" smtClean="0">
                <a:ln w="1905">
                  <a:solidFill>
                    <a:schemeClr val="tx1"/>
                  </a:solidFill>
                </a:ln>
                <a:solidFill>
                  <a:schemeClr val="tx1"/>
                </a:solidFill>
                <a:effectLst>
                  <a:innerShdw blurRad="69850" dist="43180" dir="5400000">
                    <a:srgbClr val="000000">
                      <a:alpha val="65000"/>
                    </a:srgbClr>
                  </a:innerShdw>
                </a:effectLst>
              </a:rPr>
              <a:t> духовна источи се...Нека је блажен </a:t>
            </a:r>
            <a:r>
              <a:rPr lang="sr-Cyrl-CS" b="1" dirty="0" err="1" smtClean="0">
                <a:ln w="1905">
                  <a:solidFill>
                    <a:schemeClr val="tx1"/>
                  </a:solidFill>
                </a:ln>
                <a:solidFill>
                  <a:schemeClr val="tx1"/>
                </a:solidFill>
                <a:effectLst>
                  <a:innerShdw blurRad="69850" dist="43180" dir="5400000">
                    <a:srgbClr val="000000">
                      <a:alpha val="65000"/>
                    </a:srgbClr>
                  </a:innerShdw>
                </a:effectLst>
              </a:rPr>
              <a:t>многогласни</a:t>
            </a:r>
            <a:r>
              <a:rPr lang="sr-Cyrl-CS" b="1" dirty="0" smtClean="0">
                <a:ln w="1905">
                  <a:solidFill>
                    <a:schemeClr val="tx1"/>
                  </a:solidFill>
                </a:ln>
                <a:solidFill>
                  <a:schemeClr val="tx1"/>
                </a:solidFill>
                <a:effectLst>
                  <a:innerShdw blurRad="69850" dist="43180" dir="5400000">
                    <a:srgbClr val="000000">
                      <a:alpha val="65000"/>
                    </a:srgbClr>
                  </a:innerShdw>
                </a:effectLst>
              </a:rPr>
              <a:t> језик твој, којим загрме као Бог зрацима вечне светлости сијајући, и мрак грешни одагна...” Климент Охридски “Похвала Светом </a:t>
            </a:r>
            <a:r>
              <a:rPr lang="sr-Cyrl-CS" b="1" dirty="0" err="1" smtClean="0">
                <a:ln w="1905">
                  <a:solidFill>
                    <a:schemeClr val="tx1"/>
                  </a:solidFill>
                </a:ln>
                <a:solidFill>
                  <a:schemeClr val="tx1"/>
                </a:solidFill>
                <a:effectLst>
                  <a:innerShdw blurRad="69850" dist="43180" dir="5400000">
                    <a:srgbClr val="000000">
                      <a:alpha val="65000"/>
                    </a:srgbClr>
                  </a:innerShdw>
                </a:effectLst>
              </a:rPr>
              <a:t>Ћирилу</a:t>
            </a:r>
            <a:r>
              <a:rPr lang="sr-Cyrl-CS" b="1" dirty="0" smtClean="0">
                <a:ln w="1905">
                  <a:solidFill>
                    <a:schemeClr val="tx1"/>
                  </a:solidFill>
                </a:ln>
                <a:solidFill>
                  <a:schemeClr val="tx1"/>
                </a:solidFill>
                <a:effectLst>
                  <a:innerShdw blurRad="69850" dist="43180" dir="5400000">
                    <a:srgbClr val="000000">
                      <a:alpha val="65000"/>
                    </a:srgbClr>
                  </a:innerShdw>
                </a:effectLst>
              </a:rPr>
              <a:t>”</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9" name="TextBox 8"/>
          <p:cNvSpPr txBox="1"/>
          <p:nvPr/>
        </p:nvSpPr>
        <p:spPr>
          <a:xfrm>
            <a:off x="4953000" y="838200"/>
            <a:ext cx="2971800" cy="230832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Ученици Ћирила и Методија Климент </a:t>
            </a:r>
            <a:r>
              <a:rPr lang="sr-Cyrl-CS" b="1" smtClean="0">
                <a:ln w="1905">
                  <a:solidFill>
                    <a:schemeClr val="tx1"/>
                  </a:solidFill>
                </a:ln>
                <a:solidFill>
                  <a:schemeClr val="tx1"/>
                </a:solidFill>
                <a:effectLst>
                  <a:innerShdw blurRad="69850" dist="43180" dir="5400000">
                    <a:srgbClr val="000000">
                      <a:alpha val="65000"/>
                    </a:srgbClr>
                  </a:innerShdw>
                </a:effectLst>
              </a:rPr>
              <a:t>и </a:t>
            </a:r>
            <a:r>
              <a:rPr lang="sr-Cyrl-CS" b="1" dirty="0" err="1" smtClean="0">
                <a:ln w="1905">
                  <a:solidFill>
                    <a:schemeClr val="tx1"/>
                  </a:solidFill>
                </a:ln>
                <a:solidFill>
                  <a:schemeClr val="tx1"/>
                </a:solidFill>
                <a:effectLst>
                  <a:innerShdw blurRad="69850" dist="43180" dir="5400000">
                    <a:srgbClr val="000000">
                      <a:alpha val="65000"/>
                    </a:srgbClr>
                  </a:innerShdw>
                </a:effectLst>
              </a:rPr>
              <a:t>Н</a:t>
            </a:r>
            <a:r>
              <a:rPr lang="sr-Cyrl-CS" b="1" smtClean="0">
                <a:ln w="1905">
                  <a:solidFill>
                    <a:schemeClr val="tx1"/>
                  </a:solidFill>
                </a:ln>
                <a:solidFill>
                  <a:schemeClr val="tx1"/>
                </a:solidFill>
                <a:effectLst>
                  <a:innerShdw blurRad="69850" dist="43180" dir="5400000">
                    <a:srgbClr val="000000">
                      <a:alpha val="65000"/>
                    </a:srgbClr>
                  </a:innerShdw>
                </a:effectLst>
              </a:rPr>
              <a:t>аум </a:t>
            </a:r>
            <a:r>
              <a:rPr lang="sr-Cyrl-CS" b="1" dirty="0" smtClean="0">
                <a:ln w="1905">
                  <a:solidFill>
                    <a:schemeClr val="tx1"/>
                  </a:solidFill>
                </a:ln>
                <a:solidFill>
                  <a:schemeClr val="tx1"/>
                </a:solidFill>
                <a:effectLst>
                  <a:innerShdw blurRad="69850" dist="43180" dir="5400000">
                    <a:srgbClr val="000000">
                      <a:alpha val="65000"/>
                    </a:srgbClr>
                  </a:innerShdw>
                </a:effectLst>
              </a:rPr>
              <a:t>Охридски, Константин </a:t>
            </a:r>
            <a:r>
              <a:rPr lang="sr-Cyrl-CS" b="1" dirty="0" err="1" smtClean="0">
                <a:ln w="1905">
                  <a:solidFill>
                    <a:schemeClr val="tx1"/>
                  </a:solidFill>
                </a:ln>
                <a:solidFill>
                  <a:schemeClr val="tx1"/>
                </a:solidFill>
                <a:effectLst>
                  <a:innerShdw blurRad="69850" dist="43180" dir="5400000">
                    <a:srgbClr val="000000">
                      <a:alpha val="65000"/>
                    </a:srgbClr>
                  </a:innerShdw>
                </a:effectLst>
              </a:rPr>
              <a:t>Презвитер</a:t>
            </a:r>
            <a:r>
              <a:rPr lang="sr-Cyrl-CS" b="1" dirty="0" smtClean="0">
                <a:ln w="1905">
                  <a:solidFill>
                    <a:schemeClr val="tx1"/>
                  </a:solidFill>
                </a:ln>
                <a:solidFill>
                  <a:schemeClr val="tx1"/>
                </a:solidFill>
                <a:effectLst>
                  <a:innerShdw blurRad="69850" dist="43180" dir="5400000">
                    <a:srgbClr val="000000">
                      <a:alpha val="65000"/>
                    </a:srgbClr>
                  </a:innerShdw>
                </a:effectLst>
              </a:rPr>
              <a:t> и калуђер Црноризац Храбар настављају започето књижевно стварање својих учитеља.</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
        <p:nvSpPr>
          <p:cNvPr id="10" name="TextBox 9"/>
          <p:cNvSpPr txBox="1"/>
          <p:nvPr/>
        </p:nvSpPr>
        <p:spPr>
          <a:xfrm>
            <a:off x="5334000" y="3429000"/>
            <a:ext cx="3657600"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r-Cyrl-CS" b="1" dirty="0" smtClean="0">
                <a:ln w="1905">
                  <a:solidFill>
                    <a:schemeClr val="tx1"/>
                  </a:solidFill>
                </a:ln>
                <a:solidFill>
                  <a:schemeClr val="tx1"/>
                </a:solidFill>
                <a:effectLst>
                  <a:innerShdw blurRad="69850" dist="43180" dir="5400000">
                    <a:srgbClr val="000000">
                      <a:alpha val="65000"/>
                    </a:srgbClr>
                  </a:innerShdw>
                </a:effectLst>
              </a:rPr>
              <a:t>Константин </a:t>
            </a:r>
            <a:r>
              <a:rPr lang="sr-Cyrl-CS" b="1" dirty="0" err="1" smtClean="0">
                <a:ln w="1905">
                  <a:solidFill>
                    <a:schemeClr val="tx1"/>
                  </a:solidFill>
                </a:ln>
                <a:solidFill>
                  <a:schemeClr val="tx1"/>
                </a:solidFill>
                <a:effectLst>
                  <a:innerShdw blurRad="69850" dist="43180" dir="5400000">
                    <a:srgbClr val="000000">
                      <a:alpha val="65000"/>
                    </a:srgbClr>
                  </a:innerShdw>
                </a:effectLst>
              </a:rPr>
              <a:t>Презвитер</a:t>
            </a:r>
            <a:r>
              <a:rPr lang="sr-Cyrl-CS" b="1" dirty="0" smtClean="0">
                <a:ln w="1905">
                  <a:solidFill>
                    <a:schemeClr val="tx1"/>
                  </a:solidFill>
                </a:ln>
                <a:solidFill>
                  <a:schemeClr val="tx1"/>
                </a:solidFill>
                <a:effectLst>
                  <a:innerShdw blurRad="69850" dist="43180" dir="5400000">
                    <a:srgbClr val="000000">
                      <a:alpha val="65000"/>
                    </a:srgbClr>
                  </a:innerShdw>
                </a:effectLst>
              </a:rPr>
              <a:t> као први словенски песник исказује радост што је “словенско племе” добило своју азбуку и прве књиге на свом језику.</a:t>
            </a:r>
            <a:endParaRPr lang="sr-Latn-CS" b="1" dirty="0">
              <a:ln w="1905">
                <a:solidFill>
                  <a:schemeClr val="tx1"/>
                </a:solidFill>
              </a:ln>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mapa sveta.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cxnSp>
        <p:nvCxnSpPr>
          <p:cNvPr id="4" name="Права линија спајања са стрелицом 3"/>
          <p:cNvCxnSpPr/>
          <p:nvPr/>
        </p:nvCxnSpPr>
        <p:spPr>
          <a:xfrm rot="5400000" flipH="1" flipV="1">
            <a:off x="2819400" y="3505200"/>
            <a:ext cx="24384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Права линија спајања са стрелицом 6"/>
          <p:cNvCxnSpPr/>
          <p:nvPr/>
        </p:nvCxnSpPr>
        <p:spPr>
          <a:xfrm rot="16200000" flipV="1">
            <a:off x="4038600" y="3505200"/>
            <a:ext cx="24384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371600" y="5257800"/>
            <a:ext cx="3564374" cy="523220"/>
          </a:xfrm>
          <a:prstGeom prst="rect">
            <a:avLst/>
          </a:prstGeom>
          <a:noFill/>
        </p:spPr>
        <p:txBody>
          <a:bodyPr wrap="none" rtlCol="0">
            <a:spAutoFit/>
          </a:bodyPr>
          <a:lstStyle/>
          <a:p>
            <a:r>
              <a:rPr lang="sr-Cyrl-CS" sz="2800" b="1" dirty="0" smtClean="0">
                <a:ln w="1905">
                  <a:solidFill>
                    <a:srgbClr val="C00000"/>
                  </a:solidFill>
                </a:ln>
                <a:solidFill>
                  <a:srgbClr val="C00000"/>
                </a:solidFill>
                <a:effectLst>
                  <a:innerShdw blurRad="69850" dist="43180" dir="5400000">
                    <a:srgbClr val="000000">
                      <a:alpha val="65000"/>
                    </a:srgbClr>
                  </a:innerShdw>
                </a:effectLst>
              </a:rPr>
              <a:t>Моравска кнежевина</a:t>
            </a:r>
            <a:endParaRPr lang="sr-Latn-CS" sz="2800" b="1" dirty="0">
              <a:ln w="1905">
                <a:solidFill>
                  <a:srgbClr val="C00000"/>
                </a:solidFill>
              </a:ln>
              <a:solidFill>
                <a:srgbClr val="C00000"/>
              </a:solidFill>
              <a:effectLst>
                <a:innerShdw blurRad="69850" dist="43180" dir="5400000">
                  <a:srgbClr val="000000">
                    <a:alpha val="65000"/>
                  </a:srgbClr>
                </a:innerShdw>
              </a:effectLst>
            </a:endParaRPr>
          </a:p>
        </p:txBody>
      </p:sp>
      <p:sp>
        <p:nvSpPr>
          <p:cNvPr id="15" name="TextBox 14"/>
          <p:cNvSpPr txBox="1"/>
          <p:nvPr/>
        </p:nvSpPr>
        <p:spPr>
          <a:xfrm>
            <a:off x="5029200" y="5257800"/>
            <a:ext cx="3612464" cy="523220"/>
          </a:xfrm>
          <a:prstGeom prst="rect">
            <a:avLst/>
          </a:prstGeom>
          <a:noFill/>
        </p:spPr>
        <p:txBody>
          <a:bodyPr wrap="none" rtlCol="0">
            <a:spAutoFit/>
          </a:bodyPr>
          <a:lstStyle/>
          <a:p>
            <a:r>
              <a:rPr lang="sr-Cyrl-CS" sz="2800" b="1" dirty="0" err="1" smtClean="0">
                <a:ln w="1905">
                  <a:solidFill>
                    <a:srgbClr val="C00000"/>
                  </a:solidFill>
                </a:ln>
                <a:solidFill>
                  <a:srgbClr val="C00000"/>
                </a:solidFill>
                <a:effectLst>
                  <a:innerShdw blurRad="69850" dist="43180" dir="5400000">
                    <a:srgbClr val="000000">
                      <a:alpha val="65000"/>
                    </a:srgbClr>
                  </a:innerShdw>
                </a:effectLst>
              </a:rPr>
              <a:t>Нитранска</a:t>
            </a:r>
            <a:r>
              <a:rPr lang="sr-Cyrl-CS" b="1" dirty="0" smtClean="0">
                <a:ln w="1905">
                  <a:solidFill>
                    <a:srgbClr val="C00000"/>
                  </a:solidFill>
                </a:ln>
                <a:solidFill>
                  <a:srgbClr val="C00000"/>
                </a:solidFill>
                <a:effectLst>
                  <a:innerShdw blurRad="69850" dist="43180" dir="5400000">
                    <a:srgbClr val="000000">
                      <a:alpha val="65000"/>
                    </a:srgbClr>
                  </a:innerShdw>
                </a:effectLst>
              </a:rPr>
              <a:t> </a:t>
            </a:r>
            <a:r>
              <a:rPr lang="sr-Cyrl-CS" sz="2800" b="1" dirty="0" smtClean="0">
                <a:ln w="1905">
                  <a:solidFill>
                    <a:srgbClr val="C00000"/>
                  </a:solidFill>
                </a:ln>
                <a:solidFill>
                  <a:srgbClr val="C00000"/>
                </a:solidFill>
                <a:effectLst>
                  <a:innerShdw blurRad="69850" dist="43180" dir="5400000">
                    <a:srgbClr val="000000">
                      <a:alpha val="65000"/>
                    </a:srgbClr>
                  </a:innerShdw>
                </a:effectLst>
              </a:rPr>
              <a:t>кнежевина</a:t>
            </a:r>
            <a:endParaRPr lang="sr-Latn-CS" sz="2800" b="1" dirty="0">
              <a:ln w="1905">
                <a:solidFill>
                  <a:srgbClr val="C00000"/>
                </a:solidFill>
              </a:ln>
              <a:solidFill>
                <a:srgbClr val="C00000"/>
              </a:solidFill>
              <a:effectLst>
                <a:innerShdw blurRad="69850" dist="43180" dir="5400000">
                  <a:srgbClr val="000000">
                    <a:alpha val="65000"/>
                  </a:srgbClr>
                </a:innerShdw>
              </a:effectLst>
            </a:endParaRPr>
          </a:p>
        </p:txBody>
      </p:sp>
      <p:sp>
        <p:nvSpPr>
          <p:cNvPr id="16" name="TextBox 15"/>
          <p:cNvSpPr txBox="1"/>
          <p:nvPr/>
        </p:nvSpPr>
        <p:spPr>
          <a:xfrm>
            <a:off x="228600" y="228600"/>
            <a:ext cx="8686800" cy="3477875"/>
          </a:xfrm>
          <a:prstGeom prst="rect">
            <a:avLst/>
          </a:prstGeom>
          <a:noFill/>
        </p:spPr>
        <p:txBody>
          <a:bodyPr wrap="square" rtlCol="0">
            <a:spAutoFit/>
          </a:bodyPr>
          <a:lstStyle/>
          <a:p>
            <a:r>
              <a:rPr lang="sr-Cyrl-CS" sz="2000" b="1" dirty="0" smtClean="0">
                <a:ln w="1905">
                  <a:solidFill>
                    <a:srgbClr val="C00000"/>
                  </a:solidFill>
                </a:ln>
                <a:solidFill>
                  <a:srgbClr val="C00000"/>
                </a:solidFill>
                <a:effectLst>
                  <a:innerShdw blurRad="69850" dist="43180" dir="5400000">
                    <a:srgbClr val="000000">
                      <a:alpha val="65000"/>
                    </a:srgbClr>
                  </a:innerShdw>
                </a:effectLst>
              </a:rPr>
              <a:t>Уједињењем ове две кнежевине 833. године настаје </a:t>
            </a:r>
            <a:r>
              <a:rPr lang="sr-Cyrl-CS" sz="2000" b="1" dirty="0" err="1" smtClean="0">
                <a:ln w="1905">
                  <a:solidFill>
                    <a:srgbClr val="C00000"/>
                  </a:solidFill>
                </a:ln>
                <a:solidFill>
                  <a:srgbClr val="C00000"/>
                </a:solidFill>
                <a:effectLst>
                  <a:innerShdw blurRad="69850" dist="43180" dir="5400000">
                    <a:srgbClr val="000000">
                      <a:alpha val="65000"/>
                    </a:srgbClr>
                  </a:innerShdw>
                </a:effectLst>
              </a:rPr>
              <a:t>Великоморавска</a:t>
            </a:r>
            <a:r>
              <a:rPr lang="sr-Cyrl-CS" sz="2000" b="1" dirty="0" smtClean="0">
                <a:ln w="1905">
                  <a:solidFill>
                    <a:srgbClr val="C00000"/>
                  </a:solidFill>
                </a:ln>
                <a:solidFill>
                  <a:srgbClr val="C00000"/>
                </a:solidFill>
                <a:effectLst>
                  <a:innerShdw blurRad="69850" dist="43180" dir="5400000">
                    <a:srgbClr val="000000">
                      <a:alpha val="65000"/>
                    </a:srgbClr>
                  </a:innerShdw>
                </a:effectLst>
              </a:rPr>
              <a:t> кнежевина. То уједињење остварио је </a:t>
            </a:r>
            <a:r>
              <a:rPr lang="sr-Cyrl-CS" sz="2000" b="1" dirty="0" err="1" smtClean="0">
                <a:ln w="1905">
                  <a:solidFill>
                    <a:srgbClr val="C00000"/>
                  </a:solidFill>
                </a:ln>
                <a:solidFill>
                  <a:srgbClr val="C00000"/>
                </a:solidFill>
                <a:effectLst>
                  <a:innerShdw blurRad="69850" dist="43180" dir="5400000">
                    <a:srgbClr val="000000">
                      <a:alpha val="65000"/>
                    </a:srgbClr>
                  </a:innerShdw>
                </a:effectLst>
              </a:rPr>
              <a:t>Мојмир</a:t>
            </a:r>
            <a:r>
              <a:rPr lang="sr-Cyrl-CS" sz="2000" b="1" dirty="0" smtClean="0">
                <a:ln w="1905">
                  <a:solidFill>
                    <a:srgbClr val="C00000"/>
                  </a:solidFill>
                </a:ln>
                <a:solidFill>
                  <a:srgbClr val="C00000"/>
                </a:solidFill>
                <a:effectLst>
                  <a:innerShdw blurRad="69850" dist="43180" dir="5400000">
                    <a:srgbClr val="000000">
                      <a:alpha val="65000"/>
                    </a:srgbClr>
                  </a:innerShdw>
                </a:effectLst>
              </a:rPr>
              <a:t> </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(830-846) који је оснивач династије </a:t>
            </a:r>
            <a:r>
              <a:rPr lang="sr-Cyrl-CS" sz="2000" b="1" dirty="0" err="1" smtClean="0">
                <a:ln w="1905">
                  <a:solidFill>
                    <a:srgbClr val="C00000"/>
                  </a:solidFill>
                </a:ln>
                <a:solidFill>
                  <a:srgbClr val="C00000"/>
                </a:solidFill>
                <a:effectLst>
                  <a:innerShdw blurRad="69850" dist="43180" dir="5400000">
                    <a:srgbClr val="000000">
                      <a:alpha val="65000"/>
                    </a:srgbClr>
                  </a:innerShdw>
                </a:effectLst>
                <a:sym typeface="Symbol"/>
              </a:rPr>
              <a:t>Мојмирович</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Објединио је под своју власт словенска племена, северно од Дунава у басену реке Мораве на територији данашње Чешке,</a:t>
            </a:r>
            <a:r>
              <a:rPr lang="ru-RU" sz="2000" dirty="0" smtClean="0"/>
              <a:t> </a:t>
            </a:r>
            <a:r>
              <a:rPr lang="ru-RU" sz="2000" b="1" dirty="0" smtClean="0">
                <a:ln w="1905">
                  <a:solidFill>
                    <a:srgbClr val="C00000"/>
                  </a:solidFill>
                </a:ln>
                <a:solidFill>
                  <a:srgbClr val="C00000"/>
                </a:solidFill>
                <a:effectLst>
                  <a:innerShdw blurRad="69850" dist="43180" dir="5400000">
                    <a:srgbClr val="000000">
                      <a:alpha val="65000"/>
                    </a:srgbClr>
                  </a:innerShdw>
                </a:effectLst>
              </a:rPr>
              <a:t>Словачке, Карпатске Русије, Мађарске, Словеније и северне Хрватске</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Са циљем да христијанизује Словене гувернер  Источно-</a:t>
            </a:r>
            <a:r>
              <a:rPr lang="sr-Cyrl-CS" sz="2000" b="1" dirty="0" err="1" smtClean="0">
                <a:ln w="1905">
                  <a:solidFill>
                    <a:srgbClr val="C00000"/>
                  </a:solidFill>
                </a:ln>
                <a:solidFill>
                  <a:srgbClr val="C00000"/>
                </a:solidFill>
                <a:effectLst>
                  <a:innerShdw blurRad="69850" dist="43180" dir="5400000">
                    <a:srgbClr val="000000">
                      <a:alpha val="65000"/>
                    </a:srgbClr>
                  </a:innerShdw>
                </a:effectLst>
                <a:sym typeface="Symbol"/>
              </a:rPr>
              <a:t>франкофонског</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краљевства </a:t>
            </a:r>
            <a:r>
              <a:rPr lang="sr-Cyrl-CS" sz="2000" b="1" dirty="0" err="1" smtClean="0">
                <a:ln w="1905">
                  <a:solidFill>
                    <a:srgbClr val="C00000"/>
                  </a:solidFill>
                </a:ln>
                <a:solidFill>
                  <a:srgbClr val="C00000"/>
                </a:solidFill>
                <a:effectLst>
                  <a:innerShdw blurRad="69850" dist="43180" dir="5400000">
                    <a:srgbClr val="000000">
                      <a:alpha val="65000"/>
                    </a:srgbClr>
                  </a:innerShdw>
                </a:effectLst>
                <a:sym typeface="Symbol"/>
              </a:rPr>
              <a:t>Лудовик</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 Немачки је предао земљу Моравске под јурисдикцију епископа </a:t>
            </a:r>
            <a:r>
              <a:rPr lang="sr-Cyrl-CS" sz="2000" b="1" dirty="0" err="1" smtClean="0">
                <a:ln w="1905">
                  <a:solidFill>
                    <a:srgbClr val="C00000"/>
                  </a:solidFill>
                </a:ln>
                <a:solidFill>
                  <a:srgbClr val="C00000"/>
                </a:solidFill>
                <a:effectLst>
                  <a:innerShdw blurRad="69850" dist="43180" dir="5400000">
                    <a:srgbClr val="000000">
                      <a:alpha val="65000"/>
                    </a:srgbClr>
                  </a:innerShdw>
                </a:effectLst>
                <a:sym typeface="Symbol"/>
              </a:rPr>
              <a:t>Пасауа</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a:t>
            </a:r>
            <a:r>
              <a:rPr lang="sr-Cyrl-CS" sz="2000" b="1" dirty="0" err="1" smtClean="0">
                <a:ln w="1905">
                  <a:solidFill>
                    <a:srgbClr val="C00000"/>
                  </a:solidFill>
                </a:ln>
                <a:solidFill>
                  <a:srgbClr val="C00000"/>
                </a:solidFill>
                <a:effectLst>
                  <a:innerShdw blurRad="69850" dist="43180" dir="5400000">
                    <a:srgbClr val="000000">
                      <a:alpha val="65000"/>
                    </a:srgbClr>
                  </a:innerShdw>
                </a:effectLst>
                <a:sym typeface="Symbol"/>
              </a:rPr>
              <a:t>Мојмир</a:t>
            </a:r>
            <a:r>
              <a:rPr lang="sr-Cyrl-CS" sz="2000" b="1" dirty="0" smtClean="0">
                <a:ln w="1905">
                  <a:solidFill>
                    <a:srgbClr val="C00000"/>
                  </a:solidFill>
                </a:ln>
                <a:solidFill>
                  <a:srgbClr val="C00000"/>
                </a:solidFill>
                <a:effectLst>
                  <a:innerShdw blurRad="69850" dist="43180" dir="5400000">
                    <a:srgbClr val="000000">
                      <a:alpha val="65000"/>
                    </a:srgbClr>
                  </a:innerShdw>
                </a:effectLst>
                <a:sym typeface="Symbol"/>
              </a:rPr>
              <a:t>  се са својим поданицима  крстио самим тим примивши хришћанство.  Доласком на власт његовог наследника  Растислава настаје нова епоха у духовном животу Словена.</a:t>
            </a:r>
          </a:p>
          <a:p>
            <a:endParaRPr lang="sr-Latn-CS" sz="2000" b="1" dirty="0">
              <a:ln w="1905">
                <a:solidFill>
                  <a:srgbClr val="C00000"/>
                </a:solidFill>
              </a:ln>
              <a:solidFill>
                <a:srgbClr val="C00000"/>
              </a:solidFill>
              <a:effectLst>
                <a:innerShdw blurRad="69850" dist="43180" dir="5400000">
                  <a:srgbClr val="000000">
                    <a:alpha val="65000"/>
                  </a:srgbClr>
                </a:innerShdw>
              </a:effectLst>
            </a:endParaRPr>
          </a:p>
        </p:txBody>
      </p:sp>
      <p:sp>
        <p:nvSpPr>
          <p:cNvPr id="17" name="Овал 16"/>
          <p:cNvSpPr/>
          <p:nvPr/>
        </p:nvSpPr>
        <p:spPr>
          <a:xfrm>
            <a:off x="4572000" y="26670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r-Latn-C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066800"/>
            <a:ext cx="8839200" cy="251310"/>
          </a:xfrm>
          <a:prstGeom prst="rect">
            <a:avLst/>
          </a:prstGeom>
          <a:solidFill>
            <a:srgbClr val="FFFFFF"/>
          </a:solidFill>
          <a:ln w="9525">
            <a:noFill/>
            <a:miter lim="800000"/>
            <a:headEnd/>
            <a:tailEnd/>
          </a:ln>
          <a:effectLst/>
        </p:spPr>
        <p:txBody>
          <a:bodyPr vert="horz" wrap="square" lIns="507840" tIns="47610" rIns="0" bIns="793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800" b="0" i="0" u="none" strike="noStrike" cap="none" normalizeH="0" baseline="0" dirty="0" smtClean="0">
              <a:ln>
                <a:noFill/>
              </a:ln>
              <a:solidFill>
                <a:srgbClr val="0B0080"/>
              </a:solidFill>
              <a:effectLst/>
              <a:latin typeface="Arial" charset="0"/>
              <a:cs typeface="Arial" charset="0"/>
            </a:endParaRPr>
          </a:p>
        </p:txBody>
      </p:sp>
      <p:pic>
        <p:nvPicPr>
          <p:cNvPr id="32772" name="Picture 4" descr="https://bits.wikimedia.org/static-1.22wmf3/skins/common/images/magnify-clip.png">
            <a:hlinkClick r:id="rId2" tooltip="увећај"/>
          </p:cNvPr>
          <p:cNvPicPr>
            <a:picLocks noChangeAspect="1" noChangeArrowheads="1"/>
          </p:cNvPicPr>
          <p:nvPr/>
        </p:nvPicPr>
        <p:blipFill>
          <a:blip r:embed="rId3" cstate="print"/>
          <a:srcRect/>
          <a:stretch>
            <a:fillRect/>
          </a:stretch>
        </p:blipFill>
        <p:spPr bwMode="auto">
          <a:xfrm>
            <a:off x="536575" y="-987425"/>
            <a:ext cx="142875" cy="104775"/>
          </a:xfrm>
          <a:prstGeom prst="rect">
            <a:avLst/>
          </a:prstGeom>
          <a:noFill/>
        </p:spPr>
      </p:pic>
      <p:pic>
        <p:nvPicPr>
          <p:cNvPr id="7" name="Слика 6" descr="kliment i naum.jpg"/>
          <p:cNvPicPr>
            <a:picLocks noChangeAspect="1"/>
          </p:cNvPicPr>
          <p:nvPr/>
        </p:nvPicPr>
        <p:blipFill>
          <a:blip r:embed="rId4" cstate="print"/>
          <a:stretch>
            <a:fillRect/>
          </a:stretch>
        </p:blipFill>
        <p:spPr>
          <a:xfrm>
            <a:off x="0" y="0"/>
            <a:ext cx="9144000" cy="6858000"/>
          </a:xfrm>
          <a:prstGeom prst="rect">
            <a:avLst/>
          </a:prstGeom>
        </p:spPr>
      </p:pic>
      <p:sp>
        <p:nvSpPr>
          <p:cNvPr id="8" name="Правоугаоник 7"/>
          <p:cNvSpPr/>
          <p:nvPr/>
        </p:nvSpPr>
        <p:spPr>
          <a:xfrm>
            <a:off x="0" y="2362200"/>
            <a:ext cx="9144000" cy="4939814"/>
          </a:xfrm>
          <a:prstGeom prst="rect">
            <a:avLst/>
          </a:prstGeom>
        </p:spPr>
        <p:txBody>
          <a:bodyPr wrap="square">
            <a:spAutoFit/>
          </a:bodyPr>
          <a:lstStyle/>
          <a:p>
            <a:pPr lvl="0" fontAlgn="base">
              <a:spcBef>
                <a:spcPct val="0"/>
              </a:spcBef>
              <a:spcAft>
                <a:spcPct val="0"/>
              </a:spcAft>
            </a:pPr>
            <a:r>
              <a:rPr lang="sr-Latn-CS" sz="28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   </a:t>
            </a:r>
          </a:p>
          <a:p>
            <a:r>
              <a:rPr lang="sr-Latn-CS" sz="16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Мисија Солунске браће је одиграла пресудну улогу у </a:t>
            </a:r>
            <a:r>
              <a:rPr lang="sr-Latn-CS" sz="1600" b="1" dirty="0" err="1"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ширењ</a:t>
            </a:r>
            <a:r>
              <a:rPr lang="sr-Cyrl-CS" sz="16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у</a:t>
            </a:r>
            <a:r>
              <a:rPr lang="sr-Latn-CS" sz="16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 хришћанства међу </a:t>
            </a:r>
            <a:r>
              <a:rPr lang="sr-Cyrl-CS" sz="16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с</a:t>
            </a:r>
            <a:r>
              <a:rPr lang="sr-Latn-CS" sz="1600" b="1" dirty="0" err="1"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ловенским</a:t>
            </a:r>
            <a:r>
              <a:rPr lang="sr-Latn-CS" sz="16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 народима пошто су током њеног трајања створене црквене књиге на словенском језику, али и учени кадрови који су били способни да наставе посао Ћирила и Методија.</a:t>
            </a:r>
            <a:r>
              <a:rPr lang="ru-RU" sz="1600" b="1" dirty="0" smtClean="0">
                <a:ln w="1905">
                  <a:solidFill>
                    <a:srgbClr val="C00000"/>
                  </a:solidFill>
                </a:ln>
                <a:solidFill>
                  <a:srgbClr val="C00000"/>
                </a:solidFill>
                <a:effectLst>
                  <a:innerShdw blurRad="69850" dist="43180" dir="5400000">
                    <a:srgbClr val="000000">
                      <a:alpha val="65000"/>
                    </a:srgbClr>
                  </a:innerShdw>
                </a:effectLst>
              </a:rPr>
              <a:t> </a:t>
            </a:r>
            <a:r>
              <a:rPr lang="ru-RU" sz="1600" b="1" dirty="0" smtClean="0">
                <a:ln w="1905">
                  <a:solidFill>
                    <a:srgbClr val="C00000"/>
                  </a:solidFill>
                </a:ln>
                <a:solidFill>
                  <a:srgbClr val="C00000"/>
                </a:solidFill>
                <a:effectLst>
                  <a:innerShdw blurRad="69850" dist="43180" dir="5400000">
                    <a:srgbClr val="000000">
                      <a:alpha val="65000"/>
                    </a:srgbClr>
                  </a:innerShdw>
                </a:effectLst>
                <a:latin typeface="Arial" pitchFamily="34" charset="0"/>
                <a:cs typeface="Arial" pitchFamily="34" charset="0"/>
              </a:rPr>
              <a:t>Најзначајнији домети њихових ученика одиграли су се на Балканском полуострву на коме су они лепо примљени и наставили свој рад. У Великој Бугарској основане су „Преславска“ и „Охридска школа“. Бугарски владар Борис Михајло који је увео хришћанство у своју државу, прихватио је 886. године Климента и Наума и упутио их да наставе свој рад, Климент у Охриду, а Наум до 893. године у Плиски и Преславу, после чега је и он након окончања политичких трзавица и повратка паганизма прешао у Охрид. Завршни чин деловања мисије у Бугарској држави одиграо се на великом народном сабору 893. године на коме је поново одбачено паганство, а до тада званични грчки језик, замењен словенским језиком писаним ћирилицом. Сматра се да су у периоду од 886. до 893. године на простору Бугарске државе ученици Солунске браће, највероватније Климент, створили друго словенско писмо ћирилицу, којој су то име дали у спомен на њиховог учитеља и творца глагољице Константина Филозофа (Ћирила).</a:t>
            </a:r>
          </a:p>
          <a:p>
            <a:pPr lvl="0" eaLnBrk="0" fontAlgn="base" hangingPunct="0">
              <a:spcBef>
                <a:spcPct val="0"/>
              </a:spcBef>
              <a:spcAft>
                <a:spcPct val="0"/>
              </a:spcAft>
            </a:pPr>
            <a:endParaRPr lang="sr-Latn-CS" b="1" dirty="0" smtClean="0">
              <a:ln w="1905">
                <a:solidFill>
                  <a:srgbClr val="C00000"/>
                </a:solidFill>
              </a:ln>
              <a:solidFill>
                <a:srgbClr val="C00000"/>
              </a:solidFill>
              <a:effectLst>
                <a:innerShdw blurRad="69850" dist="43180" dir="5400000">
                  <a:srgbClr val="000000">
                    <a:alpha val="65000"/>
                  </a:srgbClr>
                </a:innerShdw>
              </a:effectLst>
              <a:latin typeface="Arial" pitchFamily="34" charset="0"/>
              <a:cs typeface="Arial" pitchFamily="34" charset="0"/>
            </a:endParaRPr>
          </a:p>
          <a:p>
            <a:pPr lvl="0" eaLnBrk="0" fontAlgn="base" hangingPunct="0">
              <a:spcBef>
                <a:spcPct val="0"/>
              </a:spcBef>
              <a:spcAft>
                <a:spcPct val="0"/>
              </a:spcAft>
            </a:pPr>
            <a:endParaRPr lang="sr-Latn-CS" sz="900" dirty="0" smtClean="0">
              <a:solidFill>
                <a:srgbClr val="0B0080"/>
              </a:solidFill>
              <a:latin typeface="Arial" charset="0"/>
              <a:cs typeface="Arial" charset="0"/>
            </a:endParaRPr>
          </a:p>
        </p:txBody>
      </p:sp>
      <p:sp>
        <p:nvSpPr>
          <p:cNvPr id="9" name="Правоугаоник 8"/>
          <p:cNvSpPr/>
          <p:nvPr/>
        </p:nvSpPr>
        <p:spPr>
          <a:xfrm>
            <a:off x="1371600" y="152400"/>
            <a:ext cx="7075270" cy="523220"/>
          </a:xfrm>
          <a:prstGeom prst="rect">
            <a:avLst/>
          </a:prstGeom>
        </p:spPr>
        <p:txBody>
          <a:bodyPr wrap="none">
            <a:spAutoFit/>
          </a:bodyPr>
          <a:lstStyle/>
          <a:p>
            <a:r>
              <a:rPr lang="sr-Latn-CS" sz="28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Последице Моравско</a:t>
            </a:r>
            <a:r>
              <a:rPr lang="sr-Cyrl-CS" sz="28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a:t>
            </a:r>
            <a:r>
              <a:rPr lang="sr-Latn-CS" sz="2800" b="1" dirty="0" smtClean="0">
                <a:ln w="1905">
                  <a:solidFill>
                    <a:srgbClr val="C00000"/>
                  </a:solidFill>
                </a:ln>
                <a:solidFill>
                  <a:srgbClr val="C00000"/>
                </a:solidFill>
                <a:effectLst>
                  <a:innerShdw blurRad="69850" dist="43180" dir="5400000">
                    <a:srgbClr val="000000">
                      <a:alpha val="65000"/>
                    </a:srgbClr>
                  </a:innerShdw>
                </a:effectLst>
                <a:latin typeface="Arial" charset="0"/>
                <a:cs typeface="Arial" charset="0"/>
              </a:rPr>
              <a:t>панонске мисије</a:t>
            </a:r>
            <a:endParaRPr lang="sr-Latn-C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to.jpg"/>
          <p:cNvPicPr>
            <a:picLocks noChangeAspect="1"/>
          </p:cNvPicPr>
          <p:nvPr/>
        </p:nvPicPr>
        <p:blipFill>
          <a:blip r:embed="rId2" cstate="print"/>
          <a:stretch>
            <a:fillRect/>
          </a:stretch>
        </p:blipFill>
        <p:spPr>
          <a:xfrm>
            <a:off x="0" y="0"/>
            <a:ext cx="9144000" cy="6858000"/>
          </a:xfrm>
          <a:prstGeom prst="rect">
            <a:avLst/>
          </a:prstGeom>
        </p:spPr>
      </p:pic>
      <p:pic>
        <p:nvPicPr>
          <p:cNvPr id="3" name="Слика 2" descr="Mojmír-I..jpg"/>
          <p:cNvPicPr>
            <a:picLocks noChangeAspect="1"/>
          </p:cNvPicPr>
          <p:nvPr/>
        </p:nvPicPr>
        <p:blipFill>
          <a:blip r:embed="rId3" cstate="print"/>
          <a:stretch>
            <a:fillRect/>
          </a:stretch>
        </p:blipFill>
        <p:spPr>
          <a:xfrm>
            <a:off x="2713482" y="1371600"/>
            <a:ext cx="3149156" cy="3486150"/>
          </a:xfrm>
          <a:prstGeom prst="ellipse">
            <a:avLst/>
          </a:prstGeom>
          <a:ln>
            <a:noFill/>
          </a:ln>
          <a:effectLst>
            <a:softEdge rad="112500"/>
          </a:effectLst>
        </p:spPr>
      </p:pic>
      <p:sp>
        <p:nvSpPr>
          <p:cNvPr id="4" name="TextBox 3"/>
          <p:cNvSpPr txBox="1"/>
          <p:nvPr/>
        </p:nvSpPr>
        <p:spPr>
          <a:xfrm>
            <a:off x="2971800" y="5105400"/>
            <a:ext cx="4953000" cy="769441"/>
          </a:xfrm>
          <a:prstGeom prst="rect">
            <a:avLst/>
          </a:prstGeom>
          <a:noFill/>
        </p:spPr>
        <p:txBody>
          <a:bodyPr wrap="square" rtlCol="0">
            <a:spAutoFit/>
          </a:bodyPr>
          <a:lstStyle/>
          <a:p>
            <a:r>
              <a:rPr lang="sr-Cyrl-CS" sz="4400" b="1" i="1" dirty="0" smtClean="0">
                <a:ln w="1905">
                  <a:solidFill>
                    <a:srgbClr val="C00000"/>
                  </a:solidFill>
                </a:ln>
                <a:solidFill>
                  <a:srgbClr val="C00000"/>
                </a:solidFill>
                <a:effectLst>
                  <a:innerShdw blurRad="69850" dist="43180" dir="5400000">
                    <a:srgbClr val="000000">
                      <a:alpha val="65000"/>
                    </a:srgbClr>
                  </a:innerShdw>
                </a:effectLst>
              </a:rPr>
              <a:t>МОЈМИР </a:t>
            </a:r>
            <a:r>
              <a:rPr lang="sr-Latn-CS" sz="4400" b="1" i="1" dirty="0" smtClean="0">
                <a:ln w="1905">
                  <a:solidFill>
                    <a:srgbClr val="C00000"/>
                  </a:solidFill>
                </a:ln>
                <a:solidFill>
                  <a:srgbClr val="C00000"/>
                </a:solidFill>
                <a:effectLst>
                  <a:innerShdw blurRad="69850" dist="43180" dir="5400000">
                    <a:srgbClr val="000000">
                      <a:alpha val="65000"/>
                    </a:srgbClr>
                  </a:innerShdw>
                </a:effectLst>
              </a:rPr>
              <a:t>I</a:t>
            </a:r>
            <a:endParaRPr lang="sr-Latn-CS" sz="4400" b="1" i="1" dirty="0">
              <a:ln w="1905">
                <a:solidFill>
                  <a:srgbClr val="C00000"/>
                </a:solidFill>
              </a:ln>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Хоризонтални пергамент 1"/>
          <p:cNvSpPr/>
          <p:nvPr/>
        </p:nvSpPr>
        <p:spPr>
          <a:xfrm>
            <a:off x="457200" y="533400"/>
            <a:ext cx="7924800" cy="5943600"/>
          </a:xfrm>
          <a:prstGeom prst="horizontalScroll">
            <a:avLst/>
          </a:prstGeom>
          <a:blipFill>
            <a:blip r:embed="rId2" cstate="print"/>
            <a:tile tx="0" ty="0" sx="100000" sy="100000" flip="none" algn="tl"/>
          </a:bli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ln w="1905">
                  <a:solidFill>
                    <a:schemeClr val="tx1"/>
                  </a:solidFill>
                </a:ln>
                <a:solidFill>
                  <a:schemeClr val="tx1"/>
                </a:solidFill>
                <a:effectLst>
                  <a:innerShdw blurRad="69850" dist="43180" dir="5400000">
                    <a:srgbClr val="000000">
                      <a:alpha val="65000"/>
                    </a:srgbClr>
                  </a:innerShdw>
                </a:effectLst>
              </a:rPr>
              <a:t>Мојмир I ( 795 - 846 ) је први историјски кнез аутентичне Моравске кнежевине.Оснивач</a:t>
            </a:r>
            <a:r>
              <a:rPr lang="sr-Latn-CS" b="1" dirty="0" smtClean="0">
                <a:ln w="1905">
                  <a:solidFill>
                    <a:schemeClr val="tx1"/>
                  </a:solidFill>
                </a:ln>
                <a:solidFill>
                  <a:schemeClr val="tx1"/>
                </a:solidFill>
                <a:effectLst>
                  <a:innerShdw blurRad="69850" dist="43180" dir="5400000">
                    <a:srgbClr val="000000">
                      <a:alpha val="65000"/>
                    </a:srgbClr>
                  </a:innerShdw>
                </a:effectLst>
              </a:rPr>
              <a:t> </a:t>
            </a:r>
            <a:r>
              <a:rPr lang="ru-RU" b="1" dirty="0" smtClean="0">
                <a:ln w="1905">
                  <a:solidFill>
                    <a:schemeClr val="tx1"/>
                  </a:solidFill>
                </a:ln>
                <a:solidFill>
                  <a:schemeClr val="tx1"/>
                </a:solidFill>
                <a:effectLst>
                  <a:innerShdw blurRad="69850" dist="43180" dir="5400000">
                    <a:srgbClr val="000000">
                      <a:alpha val="65000"/>
                    </a:srgbClr>
                  </a:innerShdw>
                </a:effectLst>
              </a:rPr>
              <a:t>словенске династије Мојмирових. Почетком 9. века ујединио је под своју управу словенска племе</a:t>
            </a:r>
            <a:r>
              <a:rPr lang="sr-Cyrl-CS" b="1" dirty="0" smtClean="0">
                <a:ln w="1905">
                  <a:solidFill>
                    <a:schemeClr val="tx1"/>
                  </a:solidFill>
                </a:ln>
                <a:solidFill>
                  <a:schemeClr val="tx1"/>
                </a:solidFill>
                <a:effectLst>
                  <a:innerShdw blurRad="69850" dist="43180" dir="5400000">
                    <a:srgbClr val="000000">
                      <a:alpha val="65000"/>
                    </a:srgbClr>
                  </a:innerShdw>
                </a:effectLst>
              </a:rPr>
              <a:t>н</a:t>
            </a:r>
            <a:r>
              <a:rPr lang="ru-RU" b="1" dirty="0" smtClean="0">
                <a:ln w="1905">
                  <a:solidFill>
                    <a:schemeClr val="tx1"/>
                  </a:solidFill>
                </a:ln>
                <a:solidFill>
                  <a:schemeClr val="tx1"/>
                </a:solidFill>
                <a:effectLst>
                  <a:innerShdw blurRad="69850" dist="43180" dir="5400000">
                    <a:srgbClr val="000000">
                      <a:alpha val="65000"/>
                    </a:srgbClr>
                  </a:innerShdw>
                </a:effectLst>
              </a:rPr>
              <a:t>а северно од Дунава. Тиме је постао  владар Моравско-словенске кнежевине која се налазила у сливу Мораве.</a:t>
            </a:r>
          </a:p>
          <a:p>
            <a:r>
              <a:rPr lang="ru-RU" b="1" dirty="0" smtClean="0">
                <a:ln w="1905">
                  <a:solidFill>
                    <a:schemeClr val="tx1"/>
                  </a:solidFill>
                </a:ln>
                <a:solidFill>
                  <a:schemeClr val="tx1"/>
                </a:solidFill>
                <a:effectLst>
                  <a:innerShdw blurRad="69850" dist="43180" dir="5400000">
                    <a:srgbClr val="000000">
                      <a:alpha val="65000"/>
                    </a:srgbClr>
                  </a:innerShdw>
                </a:effectLst>
              </a:rPr>
              <a:t>Подржао  је хришћанске мисионаре из Пасауа, и прихватио франачки формални суверенитет.</a:t>
            </a:r>
          </a:p>
          <a:p>
            <a:r>
              <a:rPr lang="ru-RU" b="1" dirty="0" smtClean="0">
                <a:ln w="1905">
                  <a:solidFill>
                    <a:schemeClr val="tx1"/>
                  </a:solidFill>
                </a:ln>
                <a:solidFill>
                  <a:schemeClr val="tx1"/>
                </a:solidFill>
                <a:effectLst>
                  <a:innerShdw blurRad="69850" dist="43180" dir="5400000">
                    <a:srgbClr val="000000">
                      <a:alpha val="65000"/>
                    </a:srgbClr>
                  </a:innerShdw>
                </a:effectLst>
              </a:rPr>
              <a:t>833. године он је присајединио Моравској и Нитранску кнежевину (која је припадала кнезу Прибини). </a:t>
            </a:r>
          </a:p>
          <a:p>
            <a:r>
              <a:rPr lang="ru-RU" b="1" dirty="0" smtClean="0">
                <a:ln w="1905">
                  <a:solidFill>
                    <a:schemeClr val="tx1"/>
                  </a:solidFill>
                </a:ln>
                <a:solidFill>
                  <a:schemeClr val="tx1"/>
                </a:solidFill>
                <a:effectLst>
                  <a:innerShdw blurRad="69850" dist="43180" dir="5400000">
                    <a:srgbClr val="000000">
                      <a:alpha val="65000"/>
                    </a:srgbClr>
                  </a:innerShdw>
                </a:effectLst>
              </a:rPr>
              <a:t>Кнеза Мојмира наследио је његов синовац Растислав 846. године, након сукоба са Франачким краљем Лујем II.</a:t>
            </a:r>
            <a:endParaRPr lang="ru-RU"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to.jpg"/>
          <p:cNvPicPr>
            <a:picLocks noChangeAspect="1"/>
          </p:cNvPicPr>
          <p:nvPr/>
        </p:nvPicPr>
        <p:blipFill>
          <a:blip r:embed="rId2" cstate="print"/>
          <a:stretch>
            <a:fillRect/>
          </a:stretch>
        </p:blipFill>
        <p:spPr>
          <a:xfrm>
            <a:off x="0" y="0"/>
            <a:ext cx="9144000" cy="6858000"/>
          </a:xfrm>
          <a:prstGeom prst="rect">
            <a:avLst/>
          </a:prstGeom>
        </p:spPr>
      </p:pic>
      <p:pic>
        <p:nvPicPr>
          <p:cNvPr id="3" name="Слика 2" descr="svatopluk.jpg"/>
          <p:cNvPicPr>
            <a:picLocks noChangeAspect="1"/>
          </p:cNvPicPr>
          <p:nvPr/>
        </p:nvPicPr>
        <p:blipFill>
          <a:blip r:embed="rId3" cstate="print"/>
          <a:stretch>
            <a:fillRect/>
          </a:stretch>
        </p:blipFill>
        <p:spPr>
          <a:xfrm>
            <a:off x="2590800" y="1371600"/>
            <a:ext cx="3810000" cy="2857500"/>
          </a:xfrm>
          <a:prstGeom prst="rect">
            <a:avLst/>
          </a:prstGeom>
          <a:ln>
            <a:noFill/>
          </a:ln>
          <a:effectLst>
            <a:glow rad="228600">
              <a:srgbClr val="FF0000">
                <a:alpha val="40000"/>
              </a:srgbClr>
            </a:glow>
            <a:outerShdw blurRad="292100" dist="139700" dir="2700000" algn="tl" rotWithShape="0">
              <a:srgbClr val="333333">
                <a:alpha val="65000"/>
              </a:srgbClr>
            </a:outerShdw>
          </a:effectLst>
        </p:spPr>
      </p:pic>
      <p:sp>
        <p:nvSpPr>
          <p:cNvPr id="4" name="TextBox 3"/>
          <p:cNvSpPr txBox="1"/>
          <p:nvPr/>
        </p:nvSpPr>
        <p:spPr>
          <a:xfrm>
            <a:off x="2971800" y="4800600"/>
            <a:ext cx="4191000" cy="769441"/>
          </a:xfrm>
          <a:prstGeom prst="rect">
            <a:avLst/>
          </a:prstGeom>
          <a:noFill/>
        </p:spPr>
        <p:txBody>
          <a:bodyPr wrap="square" rtlCol="0">
            <a:spAutoFit/>
          </a:bodyPr>
          <a:lstStyle/>
          <a:p>
            <a:r>
              <a:rPr lang="sr-Cyrl-CS" sz="4400" b="1" i="1" dirty="0" smtClean="0">
                <a:ln w="1905">
                  <a:solidFill>
                    <a:srgbClr val="C00000"/>
                  </a:solidFill>
                </a:ln>
                <a:solidFill>
                  <a:srgbClr val="C00000"/>
                </a:solidFill>
                <a:effectLst>
                  <a:innerShdw blurRad="69850" dist="43180" dir="5400000">
                    <a:srgbClr val="000000">
                      <a:alpha val="65000"/>
                    </a:srgbClr>
                  </a:innerShdw>
                </a:effectLst>
              </a:rPr>
              <a:t>СВАТОПЛУК</a:t>
            </a:r>
            <a:r>
              <a:rPr lang="sr-Cyrl-CS" sz="4400" b="1" dirty="0" smtClean="0">
                <a:ln w="1905">
                  <a:solidFill>
                    <a:srgbClr val="C00000"/>
                  </a:solidFill>
                </a:ln>
                <a:solidFill>
                  <a:srgbClr val="C00000"/>
                </a:solidFill>
                <a:effectLst>
                  <a:innerShdw blurRad="69850" dist="43180" dir="5400000">
                    <a:srgbClr val="000000">
                      <a:alpha val="65000"/>
                    </a:srgbClr>
                  </a:innerShdw>
                </a:effectLst>
              </a:rPr>
              <a:t> </a:t>
            </a:r>
            <a:endParaRPr lang="sr-Latn-CS" sz="4400" b="1" dirty="0">
              <a:ln w="1905">
                <a:solidFill>
                  <a:srgbClr val="C00000"/>
                </a:solidFill>
              </a:ln>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Хоризонтални пергамент 1"/>
          <p:cNvSpPr/>
          <p:nvPr/>
        </p:nvSpPr>
        <p:spPr>
          <a:xfrm>
            <a:off x="838200" y="228600"/>
            <a:ext cx="7467600" cy="5943600"/>
          </a:xfrm>
          <a:prstGeom prst="horizontalScroll">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CS" b="1" dirty="0" err="1" smtClean="0">
                <a:ln w="1905">
                  <a:solidFill>
                    <a:schemeClr val="tx1"/>
                  </a:solidFill>
                </a:ln>
                <a:solidFill>
                  <a:schemeClr val="tx1"/>
                </a:solidFill>
                <a:effectLst>
                  <a:innerShdw blurRad="69850" dist="43180" dir="5400000">
                    <a:srgbClr val="000000">
                      <a:alpha val="65000"/>
                    </a:srgbClr>
                  </a:innerShdw>
                </a:effectLst>
              </a:rPr>
              <a:t>Сватоплук</a:t>
            </a: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Latn-CS" b="1" dirty="0" smtClean="0">
                <a:ln w="1905">
                  <a:solidFill>
                    <a:schemeClr val="tx1"/>
                  </a:solidFill>
                </a:ln>
                <a:solidFill>
                  <a:schemeClr val="tx1"/>
                </a:solidFill>
                <a:effectLst>
                  <a:innerShdw blurRad="69850" dist="43180" dir="5400000">
                    <a:srgbClr val="000000">
                      <a:alpha val="65000"/>
                    </a:srgbClr>
                  </a:innerShdw>
                </a:effectLst>
              </a:rPr>
              <a:t>I </a:t>
            </a:r>
            <a:r>
              <a:rPr lang="sr-Cyrl-CS" b="1" dirty="0" smtClean="0">
                <a:ln w="1905">
                  <a:solidFill>
                    <a:schemeClr val="tx1"/>
                  </a:solidFill>
                </a:ln>
                <a:solidFill>
                  <a:schemeClr val="tx1"/>
                </a:solidFill>
                <a:effectLst>
                  <a:innerShdw blurRad="69850" dist="43180" dir="5400000">
                    <a:srgbClr val="000000">
                      <a:alpha val="65000"/>
                    </a:srgbClr>
                  </a:innerShdw>
                </a:effectLst>
              </a:rPr>
              <a:t>Велики био је </a:t>
            </a:r>
            <a:r>
              <a:rPr lang="sr-Cyrl-CS" b="1" dirty="0" err="1" smtClean="0">
                <a:ln w="1905">
                  <a:solidFill>
                    <a:schemeClr val="tx1"/>
                  </a:solidFill>
                </a:ln>
                <a:solidFill>
                  <a:schemeClr val="tx1"/>
                </a:solidFill>
                <a:effectLst>
                  <a:innerShdw blurRad="69850" dist="43180" dir="5400000">
                    <a:srgbClr val="000000">
                      <a:alpha val="65000"/>
                    </a:srgbClr>
                  </a:innerShdw>
                </a:effectLst>
              </a:rPr>
              <a:t>великоморавски</a:t>
            </a:r>
            <a:r>
              <a:rPr lang="sr-Cyrl-CS" b="1" dirty="0" smtClean="0">
                <a:ln w="1905">
                  <a:solidFill>
                    <a:schemeClr val="tx1"/>
                  </a:solidFill>
                </a:ln>
                <a:solidFill>
                  <a:schemeClr val="tx1"/>
                </a:solidFill>
                <a:effectLst>
                  <a:innerShdw blurRad="69850" dist="43180" dir="5400000">
                    <a:srgbClr val="000000">
                      <a:alpha val="65000"/>
                    </a:srgbClr>
                  </a:innerShdw>
                </a:effectLst>
              </a:rPr>
              <a:t> кнез, а касније и краљ, владао је од 869. до 894. </a:t>
            </a:r>
            <a:r>
              <a:rPr lang="sr-Cyrl-CS" b="1" dirty="0" err="1" smtClean="0">
                <a:ln w="1905">
                  <a:solidFill>
                    <a:schemeClr val="tx1"/>
                  </a:solidFill>
                </a:ln>
                <a:solidFill>
                  <a:schemeClr val="tx1"/>
                </a:solidFill>
                <a:effectLst>
                  <a:innerShdw blurRad="69850" dist="43180" dir="5400000">
                    <a:srgbClr val="000000">
                      <a:alpha val="65000"/>
                    </a:srgbClr>
                  </a:innerShdw>
                </a:effectLst>
              </a:rPr>
              <a:t>године.Његова</a:t>
            </a:r>
            <a:r>
              <a:rPr lang="sr-Cyrl-CS" b="1" dirty="0" smtClean="0">
                <a:ln w="1905">
                  <a:solidFill>
                    <a:schemeClr val="tx1"/>
                  </a:solidFill>
                </a:ln>
                <a:solidFill>
                  <a:schemeClr val="tx1"/>
                </a:solidFill>
                <a:effectLst>
                  <a:innerShdw blurRad="69850" dist="43180" dir="5400000">
                    <a:srgbClr val="000000">
                      <a:alpha val="65000"/>
                    </a:srgbClr>
                  </a:innerShdw>
                </a:effectLst>
              </a:rPr>
              <a:t> владавина је представљала врхунац војне, политичке моћи и величине Велике Моравске. Био је </a:t>
            </a:r>
            <a:r>
              <a:rPr lang="sr-Cyrl-CS" b="1" dirty="0" err="1" smtClean="0">
                <a:ln w="1905">
                  <a:solidFill>
                    <a:schemeClr val="tx1"/>
                  </a:solidFill>
                </a:ln>
                <a:solidFill>
                  <a:schemeClr val="tx1"/>
                </a:solidFill>
                <a:effectLst>
                  <a:innerShdw blurRad="69850" dist="43180" dir="5400000">
                    <a:srgbClr val="000000">
                      <a:alpha val="65000"/>
                    </a:srgbClr>
                  </a:innerShdw>
                </a:effectLst>
              </a:rPr>
              <a:t>Растислављев</a:t>
            </a:r>
            <a:r>
              <a:rPr lang="sr-Cyrl-CS" b="1" dirty="0" smtClean="0">
                <a:ln w="1905">
                  <a:solidFill>
                    <a:schemeClr val="tx1"/>
                  </a:solidFill>
                </a:ln>
                <a:solidFill>
                  <a:schemeClr val="tx1"/>
                </a:solidFill>
                <a:effectLst>
                  <a:innerShdw blurRad="69850" dist="43180" dir="5400000">
                    <a:srgbClr val="000000">
                      <a:alpha val="65000"/>
                    </a:srgbClr>
                  </a:innerShdw>
                </a:effectLst>
              </a:rPr>
              <a:t> </a:t>
            </a:r>
            <a:r>
              <a:rPr lang="sr-Cyrl-CS" b="1" dirty="0" err="1" smtClean="0">
                <a:ln w="1905">
                  <a:solidFill>
                    <a:schemeClr val="tx1"/>
                  </a:solidFill>
                </a:ln>
                <a:solidFill>
                  <a:schemeClr val="tx1"/>
                </a:solidFill>
                <a:effectLst>
                  <a:innerShdw blurRad="69850" dist="43180" dir="5400000">
                    <a:srgbClr val="000000">
                      <a:alpha val="65000"/>
                    </a:srgbClr>
                  </a:innerShdw>
                </a:effectLst>
              </a:rPr>
              <a:t>нећак.У</a:t>
            </a:r>
            <a:r>
              <a:rPr lang="sr-Cyrl-CS" b="1" dirty="0" smtClean="0">
                <a:ln w="1905">
                  <a:solidFill>
                    <a:schemeClr val="tx1"/>
                  </a:solidFill>
                </a:ln>
                <a:solidFill>
                  <a:schemeClr val="tx1"/>
                </a:solidFill>
                <a:effectLst>
                  <a:innerShdw blurRad="69850" dist="43180" dir="5400000">
                    <a:srgbClr val="000000">
                      <a:alpha val="65000"/>
                    </a:srgbClr>
                  </a:innerShdw>
                </a:effectLst>
              </a:rPr>
              <a:t> његово име је управљао </a:t>
            </a:r>
            <a:r>
              <a:rPr lang="sr-Cyrl-CS" b="1" dirty="0" err="1" smtClean="0">
                <a:ln w="1905">
                  <a:solidFill>
                    <a:schemeClr val="tx1"/>
                  </a:solidFill>
                </a:ln>
                <a:solidFill>
                  <a:schemeClr val="tx1"/>
                </a:solidFill>
                <a:effectLst>
                  <a:innerShdw blurRad="69850" dist="43180" dir="5400000">
                    <a:srgbClr val="000000">
                      <a:alpha val="65000"/>
                    </a:srgbClr>
                  </a:innerShdw>
                </a:effectLst>
              </a:rPr>
              <a:t>Нитранском</a:t>
            </a:r>
            <a:r>
              <a:rPr lang="sr-Cyrl-CS" b="1" dirty="0" smtClean="0">
                <a:ln w="1905">
                  <a:solidFill>
                    <a:schemeClr val="tx1"/>
                  </a:solidFill>
                </a:ln>
                <a:solidFill>
                  <a:schemeClr val="tx1"/>
                </a:solidFill>
                <a:effectLst>
                  <a:innerShdw blurRad="69850" dist="43180" dir="5400000">
                    <a:srgbClr val="000000">
                      <a:alpha val="65000"/>
                    </a:srgbClr>
                  </a:innerShdw>
                </a:effectLst>
              </a:rPr>
              <a:t> кнежевином.</a:t>
            </a:r>
            <a:r>
              <a:rPr lang="ru-RU" b="1" dirty="0" smtClean="0">
                <a:ln w="1905">
                  <a:solidFill>
                    <a:schemeClr val="tx1"/>
                  </a:solidFill>
                </a:ln>
                <a:solidFill>
                  <a:schemeClr val="tx1"/>
                </a:solidFill>
                <a:effectLst>
                  <a:innerShdw blurRad="69850" dist="43180" dir="5400000">
                    <a:srgbClr val="000000">
                      <a:alpha val="65000"/>
                    </a:srgbClr>
                  </a:innerShdw>
                </a:effectLst>
              </a:rPr>
              <a:t>Сватоплук је са нападачима ушао у тајни савез, и тако свргнуо свог стрица Растислава и предао га Лудвигу; заузврат му је призната власт над Великом Моравском.Након тога,окренуо се према истоку и почео ширити територије своје кнежевине на рачун других словенских племена и народа, користећи као изговор њихово паганство.Био је у сукобу са Методијем.Сватоплук је погинуо 894. године. Након Сватоплукове смрти његова држава се почела распадати, делом због сукоба међу синовима и наследницима Мојмира II и Сватоплука II, а делом због устанака међу покореним народима, укључујући Чехе.</a:t>
            </a:r>
            <a:endParaRPr lang="sr-Cyrl-CS"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to.jpg"/>
          <p:cNvPicPr>
            <a:picLocks noChangeAspect="1"/>
          </p:cNvPicPr>
          <p:nvPr/>
        </p:nvPicPr>
        <p:blipFill>
          <a:blip r:embed="rId2" cstate="print"/>
          <a:stretch>
            <a:fillRect/>
          </a:stretch>
        </p:blipFill>
        <p:spPr>
          <a:xfrm>
            <a:off x="0" y="0"/>
            <a:ext cx="9144000" cy="6858000"/>
          </a:xfrm>
          <a:prstGeom prst="rect">
            <a:avLst/>
          </a:prstGeom>
        </p:spPr>
      </p:pic>
      <p:pic>
        <p:nvPicPr>
          <p:cNvPr id="3" name="Слика 2" descr="Kocelj l.jpg"/>
          <p:cNvPicPr>
            <a:picLocks noChangeAspect="1"/>
          </p:cNvPicPr>
          <p:nvPr/>
        </p:nvPicPr>
        <p:blipFill>
          <a:blip r:embed="rId3" cstate="print"/>
          <a:stretch>
            <a:fillRect/>
          </a:stretch>
        </p:blipFill>
        <p:spPr>
          <a:xfrm>
            <a:off x="3124200" y="1371600"/>
            <a:ext cx="2400300" cy="2854410"/>
          </a:xfrm>
          <a:prstGeom prst="roundRect">
            <a:avLst>
              <a:gd name="adj" fmla="val 8594"/>
            </a:avLst>
          </a:prstGeom>
          <a:solidFill>
            <a:srgbClr val="FFFFFF">
              <a:shade val="85000"/>
            </a:srgbClr>
          </a:solidFill>
          <a:ln>
            <a:noFill/>
          </a:ln>
          <a:effectLst>
            <a:glow rad="101600">
              <a:srgbClr val="C00000">
                <a:alpha val="60000"/>
              </a:srgbClr>
            </a:glow>
            <a:reflection blurRad="12700" stA="38000" endPos="28000" dist="5000" dir="5400000" sy="-100000" algn="bl" rotWithShape="0"/>
          </a:effectLst>
        </p:spPr>
      </p:pic>
      <p:sp>
        <p:nvSpPr>
          <p:cNvPr id="4" name="TextBox 3"/>
          <p:cNvSpPr txBox="1"/>
          <p:nvPr/>
        </p:nvSpPr>
        <p:spPr>
          <a:xfrm>
            <a:off x="3276600" y="4724400"/>
            <a:ext cx="3200400" cy="769441"/>
          </a:xfrm>
          <a:prstGeom prst="rect">
            <a:avLst/>
          </a:prstGeom>
          <a:noFill/>
        </p:spPr>
        <p:txBody>
          <a:bodyPr wrap="square" rtlCol="0">
            <a:spAutoFit/>
          </a:bodyPr>
          <a:lstStyle/>
          <a:p>
            <a:r>
              <a:rPr lang="sr-Cyrl-CS" sz="4400" b="1" i="1" dirty="0" smtClean="0">
                <a:ln w="1905">
                  <a:solidFill>
                    <a:srgbClr val="C00000"/>
                  </a:solidFill>
                </a:ln>
                <a:solidFill>
                  <a:srgbClr val="C00000"/>
                </a:solidFill>
                <a:effectLst>
                  <a:innerShdw blurRad="69850" dist="43180" dir="5400000">
                    <a:srgbClr val="000000">
                      <a:alpha val="65000"/>
                    </a:srgbClr>
                  </a:innerShdw>
                </a:effectLst>
              </a:rPr>
              <a:t>КОЦЕЉ</a:t>
            </a:r>
            <a:endParaRPr lang="sr-Latn-CS" sz="4400" b="1" i="1" dirty="0">
              <a:ln w="1905">
                <a:solidFill>
                  <a:srgbClr val="C00000"/>
                </a:solidFill>
              </a:ln>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Хоризонтални пергамент 1"/>
          <p:cNvSpPr/>
          <p:nvPr/>
        </p:nvSpPr>
        <p:spPr>
          <a:xfrm>
            <a:off x="533400" y="304800"/>
            <a:ext cx="8229600" cy="6324600"/>
          </a:xfrm>
          <a:prstGeom prst="horizontalScroll">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ln w="1905">
                  <a:solidFill>
                    <a:schemeClr val="tx1"/>
                  </a:solidFill>
                </a:ln>
                <a:solidFill>
                  <a:schemeClr val="tx1"/>
                </a:solidFill>
                <a:effectLst>
                  <a:innerShdw blurRad="69850" dist="43180" dir="5400000">
                    <a:srgbClr val="000000">
                      <a:alpha val="65000"/>
                    </a:srgbClr>
                  </a:innerShdw>
                </a:effectLst>
              </a:rPr>
              <a:t>Кнез Коцељ (833 – 872) је био син нитранског кнеза Прибина (825—861). Он 840. године добија од краља Лудвига I (817—876) на управу посед око реке Зале. Након очеве смрти у борби са великоморавским кнезом Растиславом 861. године, Коцељ преузима власт у Блатенској кнежевини.</a:t>
            </a:r>
          </a:p>
          <a:p>
            <a:r>
              <a:rPr lang="ru-RU" b="1" dirty="0" smtClean="0">
                <a:ln w="1905">
                  <a:solidFill>
                    <a:schemeClr val="tx1"/>
                  </a:solidFill>
                </a:ln>
                <a:solidFill>
                  <a:schemeClr val="tx1"/>
                </a:solidFill>
                <a:effectLst>
                  <a:innerShdw blurRad="69850" dist="43180" dir="5400000">
                    <a:srgbClr val="000000">
                      <a:alpha val="65000"/>
                    </a:srgbClr>
                  </a:innerShdw>
                </a:effectLst>
              </a:rPr>
              <a:t>Папа Хадријан II (867—872) је одобрио словенско богослужење и поставио Методија као моравскопанонског архиепископа са седиштем у Сирмијуму, издавши том приликом посебну повељу упућену словенским кнезовима Растиславу, Сватоплуку и Коцељу, у којој потврђује употребу словенског језика у богослужењу. Услед пружања подршке словенском богослужењу и вођења самосталне политике, Коцељ је дошао у сукоб са околном германском влашћу.Тако и умире.</a:t>
            </a:r>
            <a:endParaRPr lang="sr-Latn-CS" b="1" dirty="0">
              <a:ln w="1905">
                <a:solidFill>
                  <a:schemeClr val="tx1"/>
                </a:solidFill>
              </a:ln>
              <a:solidFill>
                <a:schemeClr val="tx1"/>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лика 1" descr="to.jpg"/>
          <p:cNvPicPr>
            <a:picLocks noChangeAspect="1"/>
          </p:cNvPicPr>
          <p:nvPr/>
        </p:nvPicPr>
        <p:blipFill>
          <a:blip r:embed="rId2" cstate="print"/>
          <a:stretch>
            <a:fillRect/>
          </a:stretch>
        </p:blipFill>
        <p:spPr>
          <a:xfrm>
            <a:off x="0" y="0"/>
            <a:ext cx="9144000" cy="7010400"/>
          </a:xfrm>
          <a:prstGeom prst="rect">
            <a:avLst/>
          </a:prstGeom>
        </p:spPr>
      </p:pic>
      <p:pic>
        <p:nvPicPr>
          <p:cNvPr id="3" name="Слика 2" descr="jhgfdsfghjk.jpg"/>
          <p:cNvPicPr>
            <a:picLocks noChangeAspect="1"/>
          </p:cNvPicPr>
          <p:nvPr/>
        </p:nvPicPr>
        <p:blipFill>
          <a:blip r:embed="rId3" cstate="print"/>
          <a:stretch>
            <a:fillRect/>
          </a:stretch>
        </p:blipFill>
        <p:spPr>
          <a:xfrm>
            <a:off x="2971800" y="1143000"/>
            <a:ext cx="2679728" cy="3208528"/>
          </a:xfrm>
          <a:prstGeom prst="foldedCorner">
            <a:avLst/>
          </a:prstGeom>
          <a:scene3d>
            <a:camera prst="perspectiveLeft"/>
            <a:lightRig rig="threePt" dir="t"/>
          </a:scene3d>
        </p:spPr>
      </p:pic>
      <p:sp>
        <p:nvSpPr>
          <p:cNvPr id="4" name="TextBox 3"/>
          <p:cNvSpPr txBox="1"/>
          <p:nvPr/>
        </p:nvSpPr>
        <p:spPr>
          <a:xfrm>
            <a:off x="2743200" y="4953000"/>
            <a:ext cx="3352800" cy="769441"/>
          </a:xfrm>
          <a:prstGeom prst="rect">
            <a:avLst/>
          </a:prstGeom>
          <a:noFill/>
        </p:spPr>
        <p:txBody>
          <a:bodyPr wrap="square" rtlCol="0">
            <a:spAutoFit/>
          </a:bodyPr>
          <a:lstStyle/>
          <a:p>
            <a:r>
              <a:rPr lang="sr-Cyrl-CS" sz="4400" b="1" i="1" dirty="0" smtClean="0">
                <a:ln w="1905">
                  <a:solidFill>
                    <a:srgbClr val="C00000"/>
                  </a:solidFill>
                </a:ln>
                <a:solidFill>
                  <a:srgbClr val="C00000"/>
                </a:solidFill>
                <a:effectLst>
                  <a:innerShdw blurRad="69850" dist="43180" dir="5400000">
                    <a:srgbClr val="000000">
                      <a:alpha val="65000"/>
                    </a:srgbClr>
                  </a:innerShdw>
                </a:effectLst>
              </a:rPr>
              <a:t>РАСТИСЛАВ</a:t>
            </a:r>
            <a:endParaRPr lang="sr-Latn-CS" sz="4400" b="1" i="1" dirty="0">
              <a:ln w="1905">
                <a:solidFill>
                  <a:srgbClr val="C00000"/>
                </a:solidFill>
              </a:ln>
              <a:solidFill>
                <a:srgbClr val="C0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619</TotalTime>
  <Words>1108</Words>
  <Application>Microsoft Office PowerPoint</Application>
  <PresentationFormat>Экран (4:3)</PresentationFormat>
  <Paragraphs>72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Слајд 1</dc:title>
  <dc:creator/>
  <cp:lastModifiedBy>Admin</cp:lastModifiedBy>
  <cp:revision>70</cp:revision>
  <dcterms:created xsi:type="dcterms:W3CDTF">2006-08-16T00:00:00Z</dcterms:created>
  <dcterms:modified xsi:type="dcterms:W3CDTF">2013-06-19T13:05:39Z</dcterms:modified>
</cp:coreProperties>
</file>